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3"/>
  </p:notesMasterIdLst>
  <p:sldIdLst>
    <p:sldId id="256" r:id="rId2"/>
    <p:sldId id="337" r:id="rId3"/>
    <p:sldId id="267" r:id="rId4"/>
    <p:sldId id="343" r:id="rId5"/>
    <p:sldId id="344" r:id="rId6"/>
    <p:sldId id="345" r:id="rId7"/>
    <p:sldId id="346" r:id="rId8"/>
    <p:sldId id="347" r:id="rId9"/>
    <p:sldId id="339" r:id="rId10"/>
    <p:sldId id="342" r:id="rId11"/>
    <p:sldId id="341" r:id="rId12"/>
  </p:sldIdLst>
  <p:sldSz cx="7559675" cy="10691813"/>
  <p:notesSz cx="6797675" cy="9926638"/>
  <p:embeddedFontLst>
    <p:embeddedFont>
      <p:font typeface="Calibri" pitchFamily="34" charset="0"/>
      <p:regular r:id="rId14"/>
      <p:bold r:id="rId15"/>
      <p:italic r:id="rId16"/>
      <p:boldItalic r:id="rId17"/>
    </p:embeddedFont>
    <p:embeddedFont>
      <p:font typeface="Bahnschrift SemiLight SemiConde" pitchFamily="34" charset="0"/>
      <p:regular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p15="http://schemas.microsoft.com/office/powerpoint/2012/main">
        <p15:guide id="1" orient="horz" pos="3368">
          <p15:clr>
            <a:srgbClr val="A4A3A4"/>
          </p15:clr>
        </p15:guide>
        <p15:guide id="2" pos="3738">
          <p15:clr>
            <a:srgbClr val="A4A3A4"/>
          </p15:clr>
        </p15:guide>
        <p15:guide id="3" pos="1016">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DB08"/>
    <a:srgbClr val="C2F3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08CC82F-A751-4A97-9FAD-433E92999811}" v="10" dt="2023-03-27T10:14:42.081"/>
  </p1510:revLst>
</p1510:revInfo>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90" d="100"/>
          <a:sy n="90" d="100"/>
        </p:scale>
        <p:origin x="-1685" y="197"/>
      </p:cViewPr>
      <p:guideLst>
        <p:guide orient="horz" pos="3368"/>
        <p:guide pos="3738"/>
        <p:guide pos="101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theme" Target="theme/theme1.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dia Marmpena" userId="ae4a084d9e44f023" providerId="LiveId" clId="{608CC82F-A751-4A97-9FAD-433E92999811}"/>
    <pc:docChg chg="undo custSel addSld delSld modSld">
      <pc:chgData name="Nadia Marmpena" userId="ae4a084d9e44f023" providerId="LiveId" clId="{608CC82F-A751-4A97-9FAD-433E92999811}" dt="2023-03-27T09:17:09.486" v="1066" actId="20577"/>
      <pc:docMkLst>
        <pc:docMk/>
      </pc:docMkLst>
      <pc:sldChg chg="modSp mod">
        <pc:chgData name="Nadia Marmpena" userId="ae4a084d9e44f023" providerId="LiveId" clId="{608CC82F-A751-4A97-9FAD-433E92999811}" dt="2023-03-27T09:17:09.486" v="1066" actId="20577"/>
        <pc:sldMkLst>
          <pc:docMk/>
          <pc:sldMk cId="1407149469" sldId="266"/>
        </pc:sldMkLst>
        <pc:spChg chg="mod">
          <ac:chgData name="Nadia Marmpena" userId="ae4a084d9e44f023" providerId="LiveId" clId="{608CC82F-A751-4A97-9FAD-433E92999811}" dt="2023-03-27T09:17:09.486" v="1066" actId="20577"/>
          <ac:spMkLst>
            <pc:docMk/>
            <pc:sldMk cId="1407149469" sldId="266"/>
            <ac:spMk id="4" creationId="{559896AC-300A-F20F-7ABD-22FFEF813F2A}"/>
          </ac:spMkLst>
        </pc:spChg>
        <pc:spChg chg="mod">
          <ac:chgData name="Nadia Marmpena" userId="ae4a084d9e44f023" providerId="LiveId" clId="{608CC82F-A751-4A97-9FAD-433E92999811}" dt="2023-03-27T07:48:52.406" v="1052" actId="20577"/>
          <ac:spMkLst>
            <pc:docMk/>
            <pc:sldMk cId="1407149469" sldId="266"/>
            <ac:spMk id="9" creationId="{21EC1004-DA35-C210-5C97-CAE0BF52B95F}"/>
          </ac:spMkLst>
        </pc:spChg>
      </pc:sldChg>
      <pc:sldChg chg="modSp mod">
        <pc:chgData name="Nadia Marmpena" userId="ae4a084d9e44f023" providerId="LiveId" clId="{608CC82F-A751-4A97-9FAD-433E92999811}" dt="2023-03-27T07:02:34.158" v="706" actId="20577"/>
        <pc:sldMkLst>
          <pc:docMk/>
          <pc:sldMk cId="2911985856" sldId="298"/>
        </pc:sldMkLst>
        <pc:spChg chg="mod">
          <ac:chgData name="Nadia Marmpena" userId="ae4a084d9e44f023" providerId="LiveId" clId="{608CC82F-A751-4A97-9FAD-433E92999811}" dt="2023-03-27T07:02:34.158" v="706" actId="20577"/>
          <ac:spMkLst>
            <pc:docMk/>
            <pc:sldMk cId="2911985856" sldId="298"/>
            <ac:spMk id="7" creationId="{F4328324-8852-EE9E-1EA7-C268CA53030C}"/>
          </ac:spMkLst>
        </pc:spChg>
      </pc:sldChg>
      <pc:sldChg chg="addSp delSp modSp mod">
        <pc:chgData name="Nadia Marmpena" userId="ae4a084d9e44f023" providerId="LiveId" clId="{608CC82F-A751-4A97-9FAD-433E92999811}" dt="2023-03-27T07:48:09.692" v="993" actId="1036"/>
        <pc:sldMkLst>
          <pc:docMk/>
          <pc:sldMk cId="3041622250" sldId="306"/>
        </pc:sldMkLst>
        <pc:spChg chg="mod">
          <ac:chgData name="Nadia Marmpena" userId="ae4a084d9e44f023" providerId="LiveId" clId="{608CC82F-A751-4A97-9FAD-433E92999811}" dt="2023-03-27T07:48:09.692" v="993" actId="1036"/>
          <ac:spMkLst>
            <pc:docMk/>
            <pc:sldMk cId="3041622250" sldId="306"/>
            <ac:spMk id="2" creationId="{665B246F-35C8-EBF6-C561-B94B9BC80EBD}"/>
          </ac:spMkLst>
        </pc:spChg>
        <pc:spChg chg="mod">
          <ac:chgData name="Nadia Marmpena" userId="ae4a084d9e44f023" providerId="LiveId" clId="{608CC82F-A751-4A97-9FAD-433E92999811}" dt="2023-03-27T07:48:09.692" v="993" actId="1036"/>
          <ac:spMkLst>
            <pc:docMk/>
            <pc:sldMk cId="3041622250" sldId="306"/>
            <ac:spMk id="3" creationId="{5456DECA-41D0-DC9E-5A0F-F976EC83159C}"/>
          </ac:spMkLst>
        </pc:spChg>
        <pc:spChg chg="del">
          <ac:chgData name="Nadia Marmpena" userId="ae4a084d9e44f023" providerId="LiveId" clId="{608CC82F-A751-4A97-9FAD-433E92999811}" dt="2023-03-27T07:41:49.327" v="742" actId="478"/>
          <ac:spMkLst>
            <pc:docMk/>
            <pc:sldMk cId="3041622250" sldId="306"/>
            <ac:spMk id="5" creationId="{274A4FD7-4028-B7F6-6978-A5E10089DA83}"/>
          </ac:spMkLst>
        </pc:spChg>
        <pc:spChg chg="add mod">
          <ac:chgData name="Nadia Marmpena" userId="ae4a084d9e44f023" providerId="LiveId" clId="{608CC82F-A751-4A97-9FAD-433E92999811}" dt="2023-03-27T07:48:01.708" v="968" actId="1036"/>
          <ac:spMkLst>
            <pc:docMk/>
            <pc:sldMk cId="3041622250" sldId="306"/>
            <ac:spMk id="7" creationId="{3CBC72F7-BB4E-0D8D-3A98-B4303E9A275F}"/>
          </ac:spMkLst>
        </pc:spChg>
        <pc:spChg chg="mod">
          <ac:chgData name="Nadia Marmpena" userId="ae4a084d9e44f023" providerId="LiveId" clId="{608CC82F-A751-4A97-9FAD-433E92999811}" dt="2023-03-27T07:48:09.692" v="993" actId="1036"/>
          <ac:spMkLst>
            <pc:docMk/>
            <pc:sldMk cId="3041622250" sldId="306"/>
            <ac:spMk id="9" creationId="{B1BD5A91-B1BB-D648-320B-C184D678D2A4}"/>
          </ac:spMkLst>
        </pc:spChg>
        <pc:spChg chg="mod">
          <ac:chgData name="Nadia Marmpena" userId="ae4a084d9e44f023" providerId="LiveId" clId="{608CC82F-A751-4A97-9FAD-433E92999811}" dt="2023-03-27T07:48:01.708" v="968" actId="1036"/>
          <ac:spMkLst>
            <pc:docMk/>
            <pc:sldMk cId="3041622250" sldId="306"/>
            <ac:spMk id="11" creationId="{FEF2C6F9-34B8-E487-0803-7B675FB99F75}"/>
          </ac:spMkLst>
        </pc:spChg>
        <pc:spChg chg="del">
          <ac:chgData name="Nadia Marmpena" userId="ae4a084d9e44f023" providerId="LiveId" clId="{608CC82F-A751-4A97-9FAD-433E92999811}" dt="2023-03-27T07:41:54.323" v="744" actId="478"/>
          <ac:spMkLst>
            <pc:docMk/>
            <pc:sldMk cId="3041622250" sldId="306"/>
            <ac:spMk id="13" creationId="{AD7DBACF-2F16-899A-ED98-920C6E7E29B5}"/>
          </ac:spMkLst>
        </pc:spChg>
        <pc:spChg chg="del">
          <ac:chgData name="Nadia Marmpena" userId="ae4a084d9e44f023" providerId="LiveId" clId="{608CC82F-A751-4A97-9FAD-433E92999811}" dt="2023-03-27T07:41:53.182" v="743" actId="478"/>
          <ac:spMkLst>
            <pc:docMk/>
            <pc:sldMk cId="3041622250" sldId="306"/>
            <ac:spMk id="14" creationId="{754F132F-30D9-F899-82A0-5D77FF3B2C9C}"/>
          </ac:spMkLst>
        </pc:spChg>
        <pc:spChg chg="mod">
          <ac:chgData name="Nadia Marmpena" userId="ae4a084d9e44f023" providerId="LiveId" clId="{608CC82F-A751-4A97-9FAD-433E92999811}" dt="2023-03-27T07:48:09.692" v="993" actId="1036"/>
          <ac:spMkLst>
            <pc:docMk/>
            <pc:sldMk cId="3041622250" sldId="306"/>
            <ac:spMk id="15" creationId="{3B1A667E-3D57-C626-80A8-CEBAA08E2EA9}"/>
          </ac:spMkLst>
        </pc:spChg>
        <pc:spChg chg="mod">
          <ac:chgData name="Nadia Marmpena" userId="ae4a084d9e44f023" providerId="LiveId" clId="{608CC82F-A751-4A97-9FAD-433E92999811}" dt="2023-03-27T07:48:09.692" v="993" actId="1036"/>
          <ac:spMkLst>
            <pc:docMk/>
            <pc:sldMk cId="3041622250" sldId="306"/>
            <ac:spMk id="16" creationId="{BC90A0DA-AC6A-BB4D-F7A4-B1670D522E80}"/>
          </ac:spMkLst>
        </pc:spChg>
        <pc:spChg chg="add mod">
          <ac:chgData name="Nadia Marmpena" userId="ae4a084d9e44f023" providerId="LiveId" clId="{608CC82F-A751-4A97-9FAD-433E92999811}" dt="2023-03-27T07:48:01.708" v="968" actId="1036"/>
          <ac:spMkLst>
            <pc:docMk/>
            <pc:sldMk cId="3041622250" sldId="306"/>
            <ac:spMk id="17" creationId="{9556DD6E-D6BF-49B3-74CC-E46A04B65D00}"/>
          </ac:spMkLst>
        </pc:spChg>
        <pc:spChg chg="add mod">
          <ac:chgData name="Nadia Marmpena" userId="ae4a084d9e44f023" providerId="LiveId" clId="{608CC82F-A751-4A97-9FAD-433E92999811}" dt="2023-03-27T07:48:01.708" v="968" actId="1036"/>
          <ac:spMkLst>
            <pc:docMk/>
            <pc:sldMk cId="3041622250" sldId="306"/>
            <ac:spMk id="18" creationId="{4C9ABF97-5B55-DA0E-21C2-52C0B30D11EB}"/>
          </ac:spMkLst>
        </pc:spChg>
        <pc:spChg chg="add mod">
          <ac:chgData name="Nadia Marmpena" userId="ae4a084d9e44f023" providerId="LiveId" clId="{608CC82F-A751-4A97-9FAD-433E92999811}" dt="2023-03-27T07:48:01.708" v="968" actId="1036"/>
          <ac:spMkLst>
            <pc:docMk/>
            <pc:sldMk cId="3041622250" sldId="306"/>
            <ac:spMk id="19" creationId="{B3E13E12-9DC2-CB0E-0C30-EC1FCEFC630A}"/>
          </ac:spMkLst>
        </pc:spChg>
        <pc:picChg chg="mod">
          <ac:chgData name="Nadia Marmpena" userId="ae4a084d9e44f023" providerId="LiveId" clId="{608CC82F-A751-4A97-9FAD-433E92999811}" dt="2023-03-27T07:48:01.708" v="968" actId="1036"/>
          <ac:picMkLst>
            <pc:docMk/>
            <pc:sldMk cId="3041622250" sldId="306"/>
            <ac:picMk id="4" creationId="{4818675F-8198-0149-E65B-8020DA4BE5A3}"/>
          </ac:picMkLst>
        </pc:picChg>
        <pc:picChg chg="mod">
          <ac:chgData name="Nadia Marmpena" userId="ae4a084d9e44f023" providerId="LiveId" clId="{608CC82F-A751-4A97-9FAD-433E92999811}" dt="2023-03-27T07:48:01.708" v="968" actId="1036"/>
          <ac:picMkLst>
            <pc:docMk/>
            <pc:sldMk cId="3041622250" sldId="306"/>
            <ac:picMk id="6" creationId="{0E78B415-CB86-66B9-3613-C60060091164}"/>
          </ac:picMkLst>
        </pc:picChg>
        <pc:picChg chg="mod">
          <ac:chgData name="Nadia Marmpena" userId="ae4a084d9e44f023" providerId="LiveId" clId="{608CC82F-A751-4A97-9FAD-433E92999811}" dt="2023-03-27T07:48:01.708" v="968" actId="1036"/>
          <ac:picMkLst>
            <pc:docMk/>
            <pc:sldMk cId="3041622250" sldId="306"/>
            <ac:picMk id="10" creationId="{BB9F5F15-3532-7250-7C8A-3909A9D18191}"/>
          </ac:picMkLst>
        </pc:picChg>
        <pc:picChg chg="mod">
          <ac:chgData name="Nadia Marmpena" userId="ae4a084d9e44f023" providerId="LiveId" clId="{608CC82F-A751-4A97-9FAD-433E92999811}" dt="2023-03-27T07:48:01.708" v="968" actId="1036"/>
          <ac:picMkLst>
            <pc:docMk/>
            <pc:sldMk cId="3041622250" sldId="306"/>
            <ac:picMk id="3074" creationId="{2ACA7C5B-32C5-7820-03F5-418ADA355BB2}"/>
          </ac:picMkLst>
        </pc:picChg>
      </pc:sldChg>
      <pc:sldChg chg="del">
        <pc:chgData name="Nadia Marmpena" userId="ae4a084d9e44f023" providerId="LiveId" clId="{608CC82F-A751-4A97-9FAD-433E92999811}" dt="2023-03-27T07:43:22.777" v="773" actId="47"/>
        <pc:sldMkLst>
          <pc:docMk/>
          <pc:sldMk cId="480072967" sldId="307"/>
        </pc:sldMkLst>
      </pc:sldChg>
      <pc:sldChg chg="addSp delSp modSp mod">
        <pc:chgData name="Nadia Marmpena" userId="ae4a084d9e44f023" providerId="LiveId" clId="{608CC82F-A751-4A97-9FAD-433E92999811}" dt="2023-03-27T07:48:37.110" v="1051" actId="20577"/>
        <pc:sldMkLst>
          <pc:docMk/>
          <pc:sldMk cId="4235647233" sldId="308"/>
        </pc:sldMkLst>
        <pc:spChg chg="mod">
          <ac:chgData name="Nadia Marmpena" userId="ae4a084d9e44f023" providerId="LiveId" clId="{608CC82F-A751-4A97-9FAD-433E92999811}" dt="2023-03-27T07:48:27.710" v="1041" actId="1035"/>
          <ac:spMkLst>
            <pc:docMk/>
            <pc:sldMk cId="4235647233" sldId="308"/>
            <ac:spMk id="2" creationId="{665B246F-35C8-EBF6-C561-B94B9BC80EBD}"/>
          </ac:spMkLst>
        </pc:spChg>
        <pc:spChg chg="add mod">
          <ac:chgData name="Nadia Marmpena" userId="ae4a084d9e44f023" providerId="LiveId" clId="{608CC82F-A751-4A97-9FAD-433E92999811}" dt="2023-03-27T07:48:18.949" v="1008" actId="1036"/>
          <ac:spMkLst>
            <pc:docMk/>
            <pc:sldMk cId="4235647233" sldId="308"/>
            <ac:spMk id="3" creationId="{AD2DC0C8-9836-2574-67D0-EF655C5C5121}"/>
          </ac:spMkLst>
        </pc:spChg>
        <pc:spChg chg="add mod">
          <ac:chgData name="Nadia Marmpena" userId="ae4a084d9e44f023" providerId="LiveId" clId="{608CC82F-A751-4A97-9FAD-433E92999811}" dt="2023-03-27T07:48:18.949" v="1008" actId="1036"/>
          <ac:spMkLst>
            <pc:docMk/>
            <pc:sldMk cId="4235647233" sldId="308"/>
            <ac:spMk id="5" creationId="{07BC45DD-99EB-F4C3-15FB-A14F4B6D0506}"/>
          </ac:spMkLst>
        </pc:spChg>
        <pc:spChg chg="add mod">
          <ac:chgData name="Nadia Marmpena" userId="ae4a084d9e44f023" providerId="LiveId" clId="{608CC82F-A751-4A97-9FAD-433E92999811}" dt="2023-03-27T07:48:18.949" v="1008" actId="1036"/>
          <ac:spMkLst>
            <pc:docMk/>
            <pc:sldMk cId="4235647233" sldId="308"/>
            <ac:spMk id="7" creationId="{B77143F4-4120-BE4E-BFC1-CCED3C10FD94}"/>
          </ac:spMkLst>
        </pc:spChg>
        <pc:spChg chg="mod">
          <ac:chgData name="Nadia Marmpena" userId="ae4a084d9e44f023" providerId="LiveId" clId="{608CC82F-A751-4A97-9FAD-433E92999811}" dt="2023-03-27T07:48:27.710" v="1041" actId="1035"/>
          <ac:spMkLst>
            <pc:docMk/>
            <pc:sldMk cId="4235647233" sldId="308"/>
            <ac:spMk id="9" creationId="{B1BD5A91-B1BB-D648-320B-C184D678D2A4}"/>
          </ac:spMkLst>
        </pc:spChg>
        <pc:spChg chg="del">
          <ac:chgData name="Nadia Marmpena" userId="ae4a084d9e44f023" providerId="LiveId" clId="{608CC82F-A751-4A97-9FAD-433E92999811}" dt="2023-03-27T07:45:08.832" v="827" actId="478"/>
          <ac:spMkLst>
            <pc:docMk/>
            <pc:sldMk cId="4235647233" sldId="308"/>
            <ac:spMk id="11" creationId="{FEF2C6F9-34B8-E487-0803-7B675FB99F75}"/>
          </ac:spMkLst>
        </pc:spChg>
        <pc:spChg chg="add mod">
          <ac:chgData name="Nadia Marmpena" userId="ae4a084d9e44f023" providerId="LiveId" clId="{608CC82F-A751-4A97-9FAD-433E92999811}" dt="2023-03-27T07:48:18.949" v="1008" actId="1036"/>
          <ac:spMkLst>
            <pc:docMk/>
            <pc:sldMk cId="4235647233" sldId="308"/>
            <ac:spMk id="14" creationId="{6F83B455-8CD0-812B-DE47-CC02F96FEA35}"/>
          </ac:spMkLst>
        </pc:spChg>
        <pc:spChg chg="mod">
          <ac:chgData name="Nadia Marmpena" userId="ae4a084d9e44f023" providerId="LiveId" clId="{608CC82F-A751-4A97-9FAD-433E92999811}" dt="2023-03-27T07:48:27.710" v="1041" actId="1035"/>
          <ac:spMkLst>
            <pc:docMk/>
            <pc:sldMk cId="4235647233" sldId="308"/>
            <ac:spMk id="15" creationId="{3B1A667E-3D57-C626-80A8-CEBAA08E2EA9}"/>
          </ac:spMkLst>
        </pc:spChg>
        <pc:spChg chg="mod">
          <ac:chgData name="Nadia Marmpena" userId="ae4a084d9e44f023" providerId="LiveId" clId="{608CC82F-A751-4A97-9FAD-433E92999811}" dt="2023-03-27T07:48:27.710" v="1041" actId="1035"/>
          <ac:spMkLst>
            <pc:docMk/>
            <pc:sldMk cId="4235647233" sldId="308"/>
            <ac:spMk id="16" creationId="{BC90A0DA-AC6A-BB4D-F7A4-B1670D522E80}"/>
          </ac:spMkLst>
        </pc:spChg>
        <pc:spChg chg="del">
          <ac:chgData name="Nadia Marmpena" userId="ae4a084d9e44f023" providerId="LiveId" clId="{608CC82F-A751-4A97-9FAD-433E92999811}" dt="2023-03-27T07:43:26.992" v="774" actId="478"/>
          <ac:spMkLst>
            <pc:docMk/>
            <pc:sldMk cId="4235647233" sldId="308"/>
            <ac:spMk id="27" creationId="{8D9D9EF8-38E8-2B91-2CE4-5BAC0B1496B7}"/>
          </ac:spMkLst>
        </pc:spChg>
        <pc:spChg chg="del">
          <ac:chgData name="Nadia Marmpena" userId="ae4a084d9e44f023" providerId="LiveId" clId="{608CC82F-A751-4A97-9FAD-433E92999811}" dt="2023-03-27T07:43:30.381" v="775" actId="478"/>
          <ac:spMkLst>
            <pc:docMk/>
            <pc:sldMk cId="4235647233" sldId="308"/>
            <ac:spMk id="29" creationId="{07D4E2A4-4809-D92A-40E2-F49A24F36B0A}"/>
          </ac:spMkLst>
        </pc:spChg>
        <pc:spChg chg="mod">
          <ac:chgData name="Nadia Marmpena" userId="ae4a084d9e44f023" providerId="LiveId" clId="{608CC82F-A751-4A97-9FAD-433E92999811}" dt="2023-03-27T07:48:37.110" v="1051" actId="20577"/>
          <ac:spMkLst>
            <pc:docMk/>
            <pc:sldMk cId="4235647233" sldId="308"/>
            <ac:spMk id="30" creationId="{04EE73B4-B9C0-EFF4-513C-9B14F9E59F9A}"/>
          </ac:spMkLst>
        </pc:spChg>
        <pc:spChg chg="mod">
          <ac:chgData name="Nadia Marmpena" userId="ae4a084d9e44f023" providerId="LiveId" clId="{608CC82F-A751-4A97-9FAD-433E92999811}" dt="2023-03-27T07:48:18.949" v="1008" actId="1036"/>
          <ac:spMkLst>
            <pc:docMk/>
            <pc:sldMk cId="4235647233" sldId="308"/>
            <ac:spMk id="35" creationId="{42B3601A-CE86-A58E-DBDD-0AC3A89D332B}"/>
          </ac:spMkLst>
        </pc:spChg>
        <pc:picChg chg="mod">
          <ac:chgData name="Nadia Marmpena" userId="ae4a084d9e44f023" providerId="LiveId" clId="{608CC82F-A751-4A97-9FAD-433E92999811}" dt="2023-03-27T07:48:18.949" v="1008" actId="1036"/>
          <ac:picMkLst>
            <pc:docMk/>
            <pc:sldMk cId="4235647233" sldId="308"/>
            <ac:picMk id="4" creationId="{4818675F-8198-0149-E65B-8020DA4BE5A3}"/>
          </ac:picMkLst>
        </pc:picChg>
        <pc:picChg chg="mod">
          <ac:chgData name="Nadia Marmpena" userId="ae4a084d9e44f023" providerId="LiveId" clId="{608CC82F-A751-4A97-9FAD-433E92999811}" dt="2023-03-27T07:48:18.949" v="1008" actId="1036"/>
          <ac:picMkLst>
            <pc:docMk/>
            <pc:sldMk cId="4235647233" sldId="308"/>
            <ac:picMk id="6" creationId="{0E78B415-CB86-66B9-3613-C60060091164}"/>
          </ac:picMkLst>
        </pc:picChg>
        <pc:picChg chg="mod">
          <ac:chgData name="Nadia Marmpena" userId="ae4a084d9e44f023" providerId="LiveId" clId="{608CC82F-A751-4A97-9FAD-433E92999811}" dt="2023-03-27T07:46:56.553" v="870" actId="14100"/>
          <ac:picMkLst>
            <pc:docMk/>
            <pc:sldMk cId="4235647233" sldId="308"/>
            <ac:picMk id="8" creationId="{19CCD3A6-590F-7948-C336-E9EC27D873B1}"/>
          </ac:picMkLst>
        </pc:picChg>
        <pc:picChg chg="mod">
          <ac:chgData name="Nadia Marmpena" userId="ae4a084d9e44f023" providerId="LiveId" clId="{608CC82F-A751-4A97-9FAD-433E92999811}" dt="2023-03-27T07:48:18.949" v="1008" actId="1036"/>
          <ac:picMkLst>
            <pc:docMk/>
            <pc:sldMk cId="4235647233" sldId="308"/>
            <ac:picMk id="10" creationId="{BB9F5F15-3532-7250-7C8A-3909A9D18191}"/>
          </ac:picMkLst>
        </pc:picChg>
        <pc:picChg chg="mod">
          <ac:chgData name="Nadia Marmpena" userId="ae4a084d9e44f023" providerId="LiveId" clId="{608CC82F-A751-4A97-9FAD-433E92999811}" dt="2023-03-27T07:46:56.553" v="870" actId="14100"/>
          <ac:picMkLst>
            <pc:docMk/>
            <pc:sldMk cId="4235647233" sldId="308"/>
            <ac:picMk id="12" creationId="{838A0CAB-3015-CA67-8A6E-81FF586B503D}"/>
          </ac:picMkLst>
        </pc:picChg>
        <pc:picChg chg="add del mod">
          <ac:chgData name="Nadia Marmpena" userId="ae4a084d9e44f023" providerId="LiveId" clId="{608CC82F-A751-4A97-9FAD-433E92999811}" dt="2023-03-27T07:46:27.670" v="864" actId="478"/>
          <ac:picMkLst>
            <pc:docMk/>
            <pc:sldMk cId="4235647233" sldId="308"/>
            <ac:picMk id="13" creationId="{5D5053D3-3C0D-33CC-784F-3F0488CFE4C9}"/>
          </ac:picMkLst>
        </pc:picChg>
        <pc:picChg chg="mod">
          <ac:chgData name="Nadia Marmpena" userId="ae4a084d9e44f023" providerId="LiveId" clId="{608CC82F-A751-4A97-9FAD-433E92999811}" dt="2023-03-27T07:48:18.949" v="1008" actId="1036"/>
          <ac:picMkLst>
            <pc:docMk/>
            <pc:sldMk cId="4235647233" sldId="308"/>
            <ac:picMk id="3074" creationId="{2ACA7C5B-32C5-7820-03F5-418ADA355BB2}"/>
          </ac:picMkLst>
        </pc:picChg>
      </pc:sldChg>
      <pc:sldChg chg="delSp modSp mod">
        <pc:chgData name="Nadia Marmpena" userId="ae4a084d9e44f023" providerId="LiveId" clId="{608CC82F-A751-4A97-9FAD-433E92999811}" dt="2023-03-27T06:14:07.661" v="53" actId="20577"/>
        <pc:sldMkLst>
          <pc:docMk/>
          <pc:sldMk cId="2830821286" sldId="311"/>
        </pc:sldMkLst>
        <pc:spChg chg="del">
          <ac:chgData name="Nadia Marmpena" userId="ae4a084d9e44f023" providerId="LiveId" clId="{608CC82F-A751-4A97-9FAD-433E92999811}" dt="2023-03-27T06:11:15.893" v="3" actId="478"/>
          <ac:spMkLst>
            <pc:docMk/>
            <pc:sldMk cId="2830821286" sldId="311"/>
            <ac:spMk id="5" creationId="{EC124460-DE70-C9B4-E67C-AD5BB4F60895}"/>
          </ac:spMkLst>
        </pc:spChg>
        <pc:spChg chg="mod">
          <ac:chgData name="Nadia Marmpena" userId="ae4a084d9e44f023" providerId="LiveId" clId="{608CC82F-A751-4A97-9FAD-433E92999811}" dt="2023-03-27T06:14:07.661" v="53" actId="20577"/>
          <ac:spMkLst>
            <pc:docMk/>
            <pc:sldMk cId="2830821286" sldId="311"/>
            <ac:spMk id="13" creationId="{EE2B471B-7850-E5BE-EF0B-7206E859C0F7}"/>
          </ac:spMkLst>
        </pc:spChg>
        <pc:spChg chg="mod">
          <ac:chgData name="Nadia Marmpena" userId="ae4a084d9e44f023" providerId="LiveId" clId="{608CC82F-A751-4A97-9FAD-433E92999811}" dt="2023-03-27T06:12:19.203" v="17" actId="14100"/>
          <ac:spMkLst>
            <pc:docMk/>
            <pc:sldMk cId="2830821286" sldId="311"/>
            <ac:spMk id="20" creationId="{AECE238D-0F1B-B976-4FC8-0F8050A6383B}"/>
          </ac:spMkLst>
        </pc:spChg>
        <pc:spChg chg="mod">
          <ac:chgData name="Nadia Marmpena" userId="ae4a084d9e44f023" providerId="LiveId" clId="{608CC82F-A751-4A97-9FAD-433E92999811}" dt="2023-03-27T06:11:28.786" v="9" actId="1035"/>
          <ac:spMkLst>
            <pc:docMk/>
            <pc:sldMk cId="2830821286" sldId="311"/>
            <ac:spMk id="21" creationId="{E4C32BAC-E6FB-9B0D-9790-C7DA1DDF1EBA}"/>
          </ac:spMkLst>
        </pc:spChg>
        <pc:picChg chg="del">
          <ac:chgData name="Nadia Marmpena" userId="ae4a084d9e44f023" providerId="LiveId" clId="{608CC82F-A751-4A97-9FAD-433E92999811}" dt="2023-03-27T06:11:16.632" v="4" actId="478"/>
          <ac:picMkLst>
            <pc:docMk/>
            <pc:sldMk cId="2830821286" sldId="311"/>
            <ac:picMk id="18" creationId="{8A0466CC-9108-B94B-8FEC-60D2392589A8}"/>
          </ac:picMkLst>
        </pc:picChg>
        <pc:picChg chg="del">
          <ac:chgData name="Nadia Marmpena" userId="ae4a084d9e44f023" providerId="LiveId" clId="{608CC82F-A751-4A97-9FAD-433E92999811}" dt="2023-03-27T06:11:17.299" v="5" actId="478"/>
          <ac:picMkLst>
            <pc:docMk/>
            <pc:sldMk cId="2830821286" sldId="311"/>
            <ac:picMk id="19" creationId="{2A0824A8-7986-286F-1B6C-3052CB944B26}"/>
          </ac:picMkLst>
        </pc:picChg>
        <pc:picChg chg="mod">
          <ac:chgData name="Nadia Marmpena" userId="ae4a084d9e44f023" providerId="LiveId" clId="{608CC82F-A751-4A97-9FAD-433E92999811}" dt="2023-03-27T06:13:52.934" v="52" actId="1038"/>
          <ac:picMkLst>
            <pc:docMk/>
            <pc:sldMk cId="2830821286" sldId="311"/>
            <ac:picMk id="22" creationId="{5DA9FCE1-603F-2712-385F-FE2EFA6F0C07}"/>
          </ac:picMkLst>
        </pc:picChg>
        <pc:picChg chg="mod">
          <ac:chgData name="Nadia Marmpena" userId="ae4a084d9e44f023" providerId="LiveId" clId="{608CC82F-A751-4A97-9FAD-433E92999811}" dt="2023-03-27T06:13:52.934" v="52" actId="1038"/>
          <ac:picMkLst>
            <pc:docMk/>
            <pc:sldMk cId="2830821286" sldId="311"/>
            <ac:picMk id="23" creationId="{5D54768E-95C3-45B4-996F-FBF76667C7C0}"/>
          </ac:picMkLst>
        </pc:picChg>
        <pc:picChg chg="mod">
          <ac:chgData name="Nadia Marmpena" userId="ae4a084d9e44f023" providerId="LiveId" clId="{608CC82F-A751-4A97-9FAD-433E92999811}" dt="2023-03-27T06:13:52.934" v="52" actId="1038"/>
          <ac:picMkLst>
            <pc:docMk/>
            <pc:sldMk cId="2830821286" sldId="311"/>
            <ac:picMk id="24" creationId="{DF903725-5609-032F-6AC2-880F16EE0009}"/>
          </ac:picMkLst>
        </pc:picChg>
        <pc:picChg chg="mod">
          <ac:chgData name="Nadia Marmpena" userId="ae4a084d9e44f023" providerId="LiveId" clId="{608CC82F-A751-4A97-9FAD-433E92999811}" dt="2023-03-27T06:13:52.934" v="52" actId="1038"/>
          <ac:picMkLst>
            <pc:docMk/>
            <pc:sldMk cId="2830821286" sldId="311"/>
            <ac:picMk id="25" creationId="{CF8B457B-9A69-6E73-1EF4-E8E10516FA38}"/>
          </ac:picMkLst>
        </pc:picChg>
      </pc:sldChg>
      <pc:sldChg chg="del">
        <pc:chgData name="Nadia Marmpena" userId="ae4a084d9e44f023" providerId="LiveId" clId="{608CC82F-A751-4A97-9FAD-433E92999811}" dt="2023-03-27T07:47:29.843" v="900" actId="47"/>
        <pc:sldMkLst>
          <pc:docMk/>
          <pc:sldMk cId="2832973597" sldId="312"/>
        </pc:sldMkLst>
      </pc:sldChg>
      <pc:sldChg chg="add del">
        <pc:chgData name="Nadia Marmpena" userId="ae4a084d9e44f023" providerId="LiveId" clId="{608CC82F-A751-4A97-9FAD-433E92999811}" dt="2023-03-27T06:10:38.109" v="1" actId="47"/>
        <pc:sldMkLst>
          <pc:docMk/>
          <pc:sldMk cId="359440914" sldId="313"/>
        </pc:sldMkLst>
      </pc:sldChg>
      <pc:sldChg chg="addSp delSp modSp add mod">
        <pc:chgData name="Nadia Marmpena" userId="ae4a084d9e44f023" providerId="LiveId" clId="{608CC82F-A751-4A97-9FAD-433E92999811}" dt="2023-03-27T07:03:21.871" v="740" actId="113"/>
        <pc:sldMkLst>
          <pc:docMk/>
          <pc:sldMk cId="3127888899" sldId="313"/>
        </pc:sldMkLst>
        <pc:spChg chg="mod">
          <ac:chgData name="Nadia Marmpena" userId="ae4a084d9e44f023" providerId="LiveId" clId="{608CC82F-A751-4A97-9FAD-433E92999811}" dt="2023-03-27T07:02:10.352" v="700" actId="20577"/>
          <ac:spMkLst>
            <pc:docMk/>
            <pc:sldMk cId="3127888899" sldId="313"/>
            <ac:spMk id="5" creationId="{EC124460-DE70-C9B4-E67C-AD5BB4F60895}"/>
          </ac:spMkLst>
        </pc:spChg>
        <pc:spChg chg="mod">
          <ac:chgData name="Nadia Marmpena" userId="ae4a084d9e44f023" providerId="LiveId" clId="{608CC82F-A751-4A97-9FAD-433E92999811}" dt="2023-03-27T07:02:28.950" v="704" actId="20577"/>
          <ac:spMkLst>
            <pc:docMk/>
            <pc:sldMk cId="3127888899" sldId="313"/>
            <ac:spMk id="7" creationId="{F4328324-8852-EE9E-1EA7-C268CA53030C}"/>
          </ac:spMkLst>
        </pc:spChg>
        <pc:spChg chg="add del mod">
          <ac:chgData name="Nadia Marmpena" userId="ae4a084d9e44f023" providerId="LiveId" clId="{608CC82F-A751-4A97-9FAD-433E92999811}" dt="2023-03-27T06:55:54.053" v="503" actId="478"/>
          <ac:spMkLst>
            <pc:docMk/>
            <pc:sldMk cId="3127888899" sldId="313"/>
            <ac:spMk id="9" creationId="{F894A550-7801-41C8-F407-82719245A11D}"/>
          </ac:spMkLst>
        </pc:spChg>
        <pc:spChg chg="mod">
          <ac:chgData name="Nadia Marmpena" userId="ae4a084d9e44f023" providerId="LiveId" clId="{608CC82F-A751-4A97-9FAD-433E92999811}" dt="2023-03-27T06:14:13.218" v="54" actId="20577"/>
          <ac:spMkLst>
            <pc:docMk/>
            <pc:sldMk cId="3127888899" sldId="313"/>
            <ac:spMk id="13" creationId="{EE2B471B-7850-E5BE-EF0B-7206E859C0F7}"/>
          </ac:spMkLst>
        </pc:spChg>
        <pc:spChg chg="add del mod">
          <ac:chgData name="Nadia Marmpena" userId="ae4a084d9e44f023" providerId="LiveId" clId="{608CC82F-A751-4A97-9FAD-433E92999811}" dt="2023-03-27T06:57:08.602" v="620" actId="478"/>
          <ac:spMkLst>
            <pc:docMk/>
            <pc:sldMk cId="3127888899" sldId="313"/>
            <ac:spMk id="14" creationId="{E8EFD4EC-7FDB-F97D-EA9A-BA31261A3735}"/>
          </ac:spMkLst>
        </pc:spChg>
        <pc:spChg chg="del">
          <ac:chgData name="Nadia Marmpena" userId="ae4a084d9e44f023" providerId="LiveId" clId="{608CC82F-A751-4A97-9FAD-433E92999811}" dt="2023-03-27T06:15:32.022" v="56" actId="478"/>
          <ac:spMkLst>
            <pc:docMk/>
            <pc:sldMk cId="3127888899" sldId="313"/>
            <ac:spMk id="20" creationId="{AECE238D-0F1B-B976-4FC8-0F8050A6383B}"/>
          </ac:spMkLst>
        </pc:spChg>
        <pc:spChg chg="mod">
          <ac:chgData name="Nadia Marmpena" userId="ae4a084d9e44f023" providerId="LiveId" clId="{608CC82F-A751-4A97-9FAD-433E92999811}" dt="2023-03-27T07:03:21.871" v="740" actId="113"/>
          <ac:spMkLst>
            <pc:docMk/>
            <pc:sldMk cId="3127888899" sldId="313"/>
            <ac:spMk id="21" creationId="{E4C32BAC-E6FB-9B0D-9790-C7DA1DDF1EBA}"/>
          </ac:spMkLst>
        </pc:spChg>
        <pc:spChg chg="add del">
          <ac:chgData name="Nadia Marmpena" userId="ae4a084d9e44f023" providerId="LiveId" clId="{608CC82F-A751-4A97-9FAD-433E92999811}" dt="2023-03-27T06:58:31.514" v="631" actId="22"/>
          <ac:spMkLst>
            <pc:docMk/>
            <pc:sldMk cId="3127888899" sldId="313"/>
            <ac:spMk id="26" creationId="{92BBC858-7D67-DD2F-5952-7FAE6A798575}"/>
          </ac:spMkLst>
        </pc:spChg>
        <pc:spChg chg="add mod">
          <ac:chgData name="Nadia Marmpena" userId="ae4a084d9e44f023" providerId="LiveId" clId="{608CC82F-A751-4A97-9FAD-433E92999811}" dt="2023-03-27T06:58:55.228" v="639" actId="14100"/>
          <ac:spMkLst>
            <pc:docMk/>
            <pc:sldMk cId="3127888899" sldId="313"/>
            <ac:spMk id="28" creationId="{0EF76BBF-DAF3-8EB4-A542-158B8BE28F3B}"/>
          </ac:spMkLst>
        </pc:spChg>
        <pc:picChg chg="mod">
          <ac:chgData name="Nadia Marmpena" userId="ae4a084d9e44f023" providerId="LiveId" clId="{608CC82F-A751-4A97-9FAD-433E92999811}" dt="2023-03-27T06:59:19.574" v="666" actId="1076"/>
          <ac:picMkLst>
            <pc:docMk/>
            <pc:sldMk cId="3127888899" sldId="313"/>
            <ac:picMk id="18" creationId="{8A0466CC-9108-B94B-8FEC-60D2392589A8}"/>
          </ac:picMkLst>
        </pc:picChg>
        <pc:picChg chg="mod">
          <ac:chgData name="Nadia Marmpena" userId="ae4a084d9e44f023" providerId="LiveId" clId="{608CC82F-A751-4A97-9FAD-433E92999811}" dt="2023-03-27T07:02:05.503" v="699" actId="1036"/>
          <ac:picMkLst>
            <pc:docMk/>
            <pc:sldMk cId="3127888899" sldId="313"/>
            <ac:picMk id="19" creationId="{2A0824A8-7986-286F-1B6C-3052CB944B26}"/>
          </ac:picMkLst>
        </pc:picChg>
        <pc:picChg chg="del">
          <ac:chgData name="Nadia Marmpena" userId="ae4a084d9e44f023" providerId="LiveId" clId="{608CC82F-A751-4A97-9FAD-433E92999811}" dt="2023-03-27T06:15:26.747" v="55" actId="478"/>
          <ac:picMkLst>
            <pc:docMk/>
            <pc:sldMk cId="3127888899" sldId="313"/>
            <ac:picMk id="22" creationId="{5DA9FCE1-603F-2712-385F-FE2EFA6F0C07}"/>
          </ac:picMkLst>
        </pc:picChg>
        <pc:picChg chg="del">
          <ac:chgData name="Nadia Marmpena" userId="ae4a084d9e44f023" providerId="LiveId" clId="{608CC82F-A751-4A97-9FAD-433E92999811}" dt="2023-03-27T06:15:26.747" v="55" actId="478"/>
          <ac:picMkLst>
            <pc:docMk/>
            <pc:sldMk cId="3127888899" sldId="313"/>
            <ac:picMk id="23" creationId="{5D54768E-95C3-45B4-996F-FBF76667C7C0}"/>
          </ac:picMkLst>
        </pc:picChg>
        <pc:picChg chg="del">
          <ac:chgData name="Nadia Marmpena" userId="ae4a084d9e44f023" providerId="LiveId" clId="{608CC82F-A751-4A97-9FAD-433E92999811}" dt="2023-03-27T06:15:26.747" v="55" actId="478"/>
          <ac:picMkLst>
            <pc:docMk/>
            <pc:sldMk cId="3127888899" sldId="313"/>
            <ac:picMk id="24" creationId="{DF903725-5609-032F-6AC2-880F16EE0009}"/>
          </ac:picMkLst>
        </pc:picChg>
        <pc:picChg chg="del">
          <ac:chgData name="Nadia Marmpena" userId="ae4a084d9e44f023" providerId="LiveId" clId="{608CC82F-A751-4A97-9FAD-433E92999811}" dt="2023-03-27T06:15:26.747" v="55" actId="478"/>
          <ac:picMkLst>
            <pc:docMk/>
            <pc:sldMk cId="3127888899" sldId="313"/>
            <ac:picMk id="25" creationId="{CF8B457B-9A69-6E73-1EF4-E8E10516FA38}"/>
          </ac:picMkLst>
        </pc:picChg>
        <pc:picChg chg="add mod">
          <ac:chgData name="Nadia Marmpena" userId="ae4a084d9e44f023" providerId="LiveId" clId="{608CC82F-A751-4A97-9FAD-433E92999811}" dt="2023-03-27T07:02:17.622" v="703" actId="1036"/>
          <ac:picMkLst>
            <pc:docMk/>
            <pc:sldMk cId="3127888899" sldId="313"/>
            <ac:picMk id="29" creationId="{2A35F3BF-60F3-E224-CB7D-38B2CD9C8D41}"/>
          </ac:picMkLst>
        </pc:picChg>
        <pc:picChg chg="add mod">
          <ac:chgData name="Nadia Marmpena" userId="ae4a084d9e44f023" providerId="LiveId" clId="{608CC82F-A751-4A97-9FAD-433E92999811}" dt="2023-03-27T07:02:05.503" v="699" actId="1036"/>
          <ac:picMkLst>
            <pc:docMk/>
            <pc:sldMk cId="3127888899" sldId="313"/>
            <ac:picMk id="30" creationId="{2B83BD25-2F4D-D8AA-F0EA-1642B223C903}"/>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082800" y="744538"/>
            <a:ext cx="263207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88353526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2084388" y="744538"/>
            <a:ext cx="2630487"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257712" y="1547778"/>
            <a:ext cx="7044600" cy="42669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257705" y="5891409"/>
            <a:ext cx="7044600" cy="1647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7004788" y="9693616"/>
            <a:ext cx="453600" cy="8181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7004788" y="9693616"/>
            <a:ext cx="453600" cy="8181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257705" y="4471058"/>
            <a:ext cx="7044600" cy="17499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7004788" y="9693616"/>
            <a:ext cx="453600" cy="8181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257705" y="925091"/>
            <a:ext cx="7044600" cy="11904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257705" y="2395696"/>
            <a:ext cx="7044600" cy="71019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7004788" y="9693616"/>
            <a:ext cx="453600" cy="8181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257705" y="925091"/>
            <a:ext cx="7044600" cy="11904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7004788" y="9693616"/>
            <a:ext cx="453600" cy="8181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257705" y="1154948"/>
            <a:ext cx="2321700" cy="15708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257705" y="2888617"/>
            <a:ext cx="2321700" cy="66090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7004788" y="9693616"/>
            <a:ext cx="453600" cy="8181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05325" y="935745"/>
            <a:ext cx="5264700" cy="8503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7004788" y="9693616"/>
            <a:ext cx="453600" cy="8181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3780000" y="-260"/>
            <a:ext cx="3780000" cy="10692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19508" y="2563450"/>
            <a:ext cx="3344400" cy="3081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19508" y="5826865"/>
            <a:ext cx="3344400" cy="25674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083839" y="1505164"/>
            <a:ext cx="3172200" cy="76812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7004788" y="9693616"/>
            <a:ext cx="453600" cy="8181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257705" y="8794266"/>
            <a:ext cx="4959600" cy="12579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7004788" y="9693616"/>
            <a:ext cx="453600" cy="8181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257705" y="2299346"/>
            <a:ext cx="7044600" cy="4081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257705" y="6552657"/>
            <a:ext cx="7044600" cy="27039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7004788" y="9693616"/>
            <a:ext cx="453600" cy="8181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bg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57705" y="925091"/>
            <a:ext cx="7044600" cy="11904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257705" y="2395696"/>
            <a:ext cx="7044600" cy="71019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7004788" y="9693616"/>
            <a:ext cx="453600" cy="8181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ru"/>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10.xml"/><Relationship Id="rId6" Type="http://schemas.openxmlformats.org/officeDocument/2006/relationships/image" Target="../media/image7.jpeg"/><Relationship Id="rId11" Type="http://schemas.openxmlformats.org/officeDocument/2006/relationships/image" Target="../media/image18.png"/><Relationship Id="rId5" Type="http://schemas.openxmlformats.org/officeDocument/2006/relationships/image" Target="../media/image6.jpeg"/><Relationship Id="rId10" Type="http://schemas.openxmlformats.org/officeDocument/2006/relationships/image" Target="../media/image17.png"/><Relationship Id="rId4" Type="http://schemas.openxmlformats.org/officeDocument/2006/relationships/image" Target="../media/image5.jpeg"/><Relationship Id="rId9" Type="http://schemas.openxmlformats.org/officeDocument/2006/relationships/image" Target="../media/image16.png"/></Relationships>
</file>

<file path=ppt/slides/_rels/slide11.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10.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2" Type="http://schemas.openxmlformats.org/officeDocument/2006/relationships/hyperlink" Target="https://www.google.gr/maps/d/u/3/viewer?mid=1EPglBM08K8YHjjXQSwOCVmk9uvz_MfxW&amp;ll=39.905602079032306,27.748413762500036&amp;z=6"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10.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9.jpeg"/><Relationship Id="rId1" Type="http://schemas.openxmlformats.org/officeDocument/2006/relationships/slideLayout" Target="../slideLayouts/slideLayout10.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10.jpeg"/><Relationship Id="rId1" Type="http://schemas.openxmlformats.org/officeDocument/2006/relationships/slideLayout" Target="../slideLayouts/slideLayout10.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11.jpeg"/><Relationship Id="rId1" Type="http://schemas.openxmlformats.org/officeDocument/2006/relationships/slideLayout" Target="../slideLayouts/slideLayout10.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12.jpeg"/><Relationship Id="rId1" Type="http://schemas.openxmlformats.org/officeDocument/2006/relationships/slideLayout" Target="../slideLayouts/slideLayout10.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13.jpeg"/><Relationship Id="rId1" Type="http://schemas.openxmlformats.org/officeDocument/2006/relationships/slideLayout" Target="../slideLayouts/slideLayout10.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10.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3"/>
        <p:cNvGrpSpPr/>
        <p:nvPr/>
      </p:nvGrpSpPr>
      <p:grpSpPr>
        <a:xfrm>
          <a:off x="0" y="0"/>
          <a:ext cx="0" cy="0"/>
          <a:chOff x="0" y="0"/>
          <a:chExt cx="0" cy="0"/>
        </a:xfrm>
      </p:grpSpPr>
      <p:pic>
        <p:nvPicPr>
          <p:cNvPr id="2" name="Picture 2" descr="C:\Users\gpmel\Desktop\BANSKO 2023-2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2874" y="-338633"/>
            <a:ext cx="8503286" cy="11187627"/>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a:extLst>
              <a:ext uri="{FF2B5EF4-FFF2-40B4-BE49-F238E27FC236}">
                <a16:creationId xmlns="" xmlns:a16="http://schemas.microsoft.com/office/drawing/2014/main" id="{7165034B-07B1-02FC-75AA-7D0149BE0DD6}"/>
              </a:ext>
            </a:extLst>
          </p:cNvPr>
          <p:cNvSpPr/>
          <p:nvPr/>
        </p:nvSpPr>
        <p:spPr>
          <a:xfrm>
            <a:off x="2728736" y="1"/>
            <a:ext cx="4830939" cy="10691812"/>
          </a:xfrm>
          <a:prstGeom prst="rect">
            <a:avLst/>
          </a:prstGeom>
          <a:gradFill>
            <a:gsLst>
              <a:gs pos="71000">
                <a:srgbClr val="FFFFFF">
                  <a:alpha val="60000"/>
                </a:srgbClr>
              </a:gs>
              <a:gs pos="0">
                <a:schemeClr val="accent1">
                  <a:lumMod val="5000"/>
                  <a:lumOff val="95000"/>
                  <a:alpha val="0"/>
                </a:schemeClr>
              </a:gs>
              <a:gs pos="34000">
                <a:schemeClr val="bg1">
                  <a:alpha val="12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Google Shape;58;p13"/>
          <p:cNvSpPr txBox="1"/>
          <p:nvPr/>
        </p:nvSpPr>
        <p:spPr>
          <a:xfrm rot="16200000">
            <a:off x="-2215238" y="7112921"/>
            <a:ext cx="5803565" cy="1354217"/>
          </a:xfrm>
          <a:prstGeom prst="rect">
            <a:avLst/>
          </a:prstGeom>
          <a:solidFill>
            <a:schemeClr val="accent5">
              <a:lumMod val="40000"/>
              <a:lumOff val="60000"/>
            </a:schemeClr>
          </a:solidFill>
          <a:ln>
            <a:noFill/>
          </a:ln>
        </p:spPr>
        <p:txBody>
          <a:bodyPr spcFirstLastPara="1" wrap="square" lIns="0" tIns="0" rIns="0" bIns="0" anchor="t" anchorCtr="0">
            <a:spAutoFit/>
          </a:bodyPr>
          <a:lstStyle/>
          <a:p>
            <a:pPr algn="ctr"/>
            <a:r>
              <a:rPr lang="el-GR" sz="8800" b="1" dirty="0" smtClean="0">
                <a:solidFill>
                  <a:schemeClr val="bg1"/>
                </a:solidFill>
                <a:effectLst>
                  <a:outerShdw blurRad="38100" dist="38100" dir="2700000" algn="tl">
                    <a:srgbClr val="000000">
                      <a:alpha val="43137"/>
                    </a:srgbClr>
                  </a:outerShdw>
                </a:effectLst>
                <a:latin typeface="Bahnschrift SemiLight SemiConde" panose="020B0502040204020203" pitchFamily="34" charset="0"/>
                <a:sym typeface="Forum"/>
              </a:rPr>
              <a:t>ΕΚΔΡΟΜΗ</a:t>
            </a:r>
            <a:endParaRPr sz="8800" b="1" dirty="0">
              <a:solidFill>
                <a:schemeClr val="bg1"/>
              </a:solidFill>
              <a:effectLst>
                <a:outerShdw blurRad="38100" dist="38100" dir="2700000" algn="tl">
                  <a:srgbClr val="000000">
                    <a:alpha val="43137"/>
                  </a:srgbClr>
                </a:outerShdw>
              </a:effectLst>
              <a:latin typeface="Bahnschrift SemiLight SemiConde" panose="020B0502040204020203" pitchFamily="34" charset="0"/>
              <a:sym typeface="Forum"/>
            </a:endParaRPr>
          </a:p>
        </p:txBody>
      </p:sp>
      <p:sp>
        <p:nvSpPr>
          <p:cNvPr id="22" name="Google Shape;58;p13">
            <a:extLst>
              <a:ext uri="{FF2B5EF4-FFF2-40B4-BE49-F238E27FC236}">
                <a16:creationId xmlns="" xmlns:a16="http://schemas.microsoft.com/office/drawing/2014/main" id="{BD358CD9-81C9-A93B-A8D1-ED2D8B3AE954}"/>
              </a:ext>
            </a:extLst>
          </p:cNvPr>
          <p:cNvSpPr txBox="1"/>
          <p:nvPr/>
        </p:nvSpPr>
        <p:spPr>
          <a:xfrm rot="16200000">
            <a:off x="-995833" y="2213930"/>
            <a:ext cx="3432181" cy="1231106"/>
          </a:xfrm>
          <a:prstGeom prst="rect">
            <a:avLst/>
          </a:prstGeom>
          <a:noFill/>
          <a:ln>
            <a:noFill/>
          </a:ln>
        </p:spPr>
        <p:txBody>
          <a:bodyPr spcFirstLastPara="1" wrap="square" lIns="0" tIns="0" rIns="0" bIns="0" anchor="t" anchorCtr="0">
            <a:spAutoFit/>
          </a:bodyPr>
          <a:lstStyle/>
          <a:p>
            <a:r>
              <a:rPr lang="en-US" sz="8000" b="1" dirty="0" smtClean="0">
                <a:solidFill>
                  <a:schemeClr val="accent3">
                    <a:lumMod val="75000"/>
                  </a:schemeClr>
                </a:solidFill>
                <a:effectLst>
                  <a:outerShdw blurRad="38100" dist="38100" dir="2700000" algn="tl">
                    <a:srgbClr val="000000">
                      <a:alpha val="43137"/>
                    </a:srgbClr>
                  </a:outerShdw>
                </a:effectLst>
                <a:latin typeface="Bahnschrift SemiLight SemiConde" panose="020B0502040204020203" pitchFamily="34" charset="0"/>
                <a:sym typeface="Forum"/>
              </a:rPr>
              <a:t>BANSKO</a:t>
            </a:r>
            <a:endParaRPr sz="8000" b="1" dirty="0">
              <a:solidFill>
                <a:schemeClr val="accent3">
                  <a:lumMod val="75000"/>
                </a:schemeClr>
              </a:solidFill>
              <a:effectLst>
                <a:outerShdw blurRad="38100" dist="38100" dir="2700000" algn="tl">
                  <a:srgbClr val="000000">
                    <a:alpha val="43137"/>
                  </a:srgbClr>
                </a:outerShdw>
              </a:effectLst>
              <a:latin typeface="Bahnschrift SemiLight SemiConde" panose="020B0502040204020203" pitchFamily="34" charset="0"/>
              <a:sym typeface="Forum"/>
            </a:endParaRPr>
          </a:p>
        </p:txBody>
      </p:sp>
      <p:sp>
        <p:nvSpPr>
          <p:cNvPr id="63" name="Google Shape;63;p13"/>
          <p:cNvSpPr txBox="1"/>
          <p:nvPr/>
        </p:nvSpPr>
        <p:spPr>
          <a:xfrm>
            <a:off x="1600200" y="9193791"/>
            <a:ext cx="5729748" cy="492443"/>
          </a:xfrm>
          <a:prstGeom prst="rect">
            <a:avLst/>
          </a:prstGeom>
          <a:solidFill>
            <a:schemeClr val="bg1"/>
          </a:solidFill>
          <a:ln>
            <a:noFill/>
          </a:ln>
        </p:spPr>
        <p:txBody>
          <a:bodyPr spcFirstLastPara="1" wrap="square" lIns="0" tIns="0" rIns="0" bIns="0" anchor="t" anchorCtr="0">
            <a:spAutoFit/>
          </a:bodyPr>
          <a:lstStyle/>
          <a:p>
            <a:pPr marL="0" lvl="0" indent="0" rtl="0">
              <a:spcBef>
                <a:spcPts val="0"/>
              </a:spcBef>
              <a:spcAft>
                <a:spcPts val="0"/>
              </a:spcAft>
              <a:buNone/>
            </a:pPr>
            <a:r>
              <a:rPr lang="el-GR" sz="3200" b="1" dirty="0" smtClean="0">
                <a:solidFill>
                  <a:schemeClr val="bg2"/>
                </a:solidFill>
                <a:latin typeface="Bahnschrift SemiLight SemiConde" panose="020B0502040204020203" pitchFamily="34" charset="0"/>
                <a:sym typeface="Nunito"/>
              </a:rPr>
              <a:t>Δεκέμβριος 2024 – Μάρτιος 2025</a:t>
            </a:r>
            <a:endParaRPr sz="3200" b="1" dirty="0">
              <a:solidFill>
                <a:schemeClr val="bg2"/>
              </a:solidFill>
              <a:latin typeface="Bahnschrift SemiLight SemiConde" panose="020B0502040204020203" pitchFamily="34" charset="0"/>
              <a:sym typeface="Nunito"/>
            </a:endParaRPr>
          </a:p>
        </p:txBody>
      </p:sp>
      <p:sp>
        <p:nvSpPr>
          <p:cNvPr id="9" name="Google Shape;58;p13">
            <a:extLst>
              <a:ext uri="{FF2B5EF4-FFF2-40B4-BE49-F238E27FC236}">
                <a16:creationId xmlns="" xmlns:a16="http://schemas.microsoft.com/office/drawing/2014/main" id="{BD358CD9-81C9-A93B-A8D1-ED2D8B3AE954}"/>
              </a:ext>
            </a:extLst>
          </p:cNvPr>
          <p:cNvSpPr txBox="1"/>
          <p:nvPr/>
        </p:nvSpPr>
        <p:spPr>
          <a:xfrm rot="16200000">
            <a:off x="-115891" y="5035357"/>
            <a:ext cx="3432181" cy="276999"/>
          </a:xfrm>
          <a:prstGeom prst="rect">
            <a:avLst/>
          </a:prstGeom>
          <a:noFill/>
          <a:ln>
            <a:noFill/>
          </a:ln>
        </p:spPr>
        <p:txBody>
          <a:bodyPr spcFirstLastPara="1" wrap="square" lIns="0" tIns="0" rIns="0" bIns="0" anchor="t" anchorCtr="0">
            <a:spAutoFit/>
          </a:bodyPr>
          <a:lstStyle/>
          <a:p>
            <a:r>
              <a:rPr lang="en-US" sz="1800" b="1" dirty="0" smtClean="0">
                <a:solidFill>
                  <a:schemeClr val="accent3">
                    <a:lumMod val="75000"/>
                  </a:schemeClr>
                </a:solidFill>
                <a:effectLst>
                  <a:outerShdw blurRad="38100" dist="38100" dir="2700000" algn="tl">
                    <a:srgbClr val="000000">
                      <a:alpha val="43137"/>
                    </a:srgbClr>
                  </a:outerShdw>
                </a:effectLst>
                <a:latin typeface="Bahnschrift SemiLight SemiConde" panose="020B0502040204020203" pitchFamily="34" charset="0"/>
                <a:sym typeface="Forum"/>
              </a:rPr>
              <a:t>#SKIRESORTEXPERTS</a:t>
            </a:r>
            <a:endParaRPr sz="1800" b="1" dirty="0">
              <a:solidFill>
                <a:schemeClr val="accent3">
                  <a:lumMod val="75000"/>
                </a:schemeClr>
              </a:solidFill>
              <a:effectLst>
                <a:outerShdw blurRad="38100" dist="38100" dir="2700000" algn="tl">
                  <a:srgbClr val="000000">
                    <a:alpha val="43137"/>
                  </a:srgbClr>
                </a:outerShdw>
              </a:effectLst>
              <a:latin typeface="Bahnschrift SemiLight SemiConde" panose="020B0502040204020203" pitchFamily="34" charset="0"/>
              <a:sym typeface="Forum"/>
            </a:endParaRPr>
          </a:p>
        </p:txBody>
      </p:sp>
      <p:sp>
        <p:nvSpPr>
          <p:cNvPr id="10" name="Google Shape;58;p13"/>
          <p:cNvSpPr txBox="1"/>
          <p:nvPr/>
        </p:nvSpPr>
        <p:spPr>
          <a:xfrm>
            <a:off x="4321985" y="9707065"/>
            <a:ext cx="3007963" cy="307777"/>
          </a:xfrm>
          <a:prstGeom prst="rect">
            <a:avLst/>
          </a:prstGeom>
          <a:solidFill>
            <a:schemeClr val="bg2"/>
          </a:solidFill>
          <a:ln>
            <a:noFill/>
          </a:ln>
        </p:spPr>
        <p:txBody>
          <a:bodyPr spcFirstLastPara="1" wrap="square" lIns="0" tIns="0" rIns="0" bIns="0" anchor="t" anchorCtr="0">
            <a:spAutoFit/>
          </a:bodyPr>
          <a:lstStyle/>
          <a:p>
            <a:pPr algn="ctr"/>
            <a:r>
              <a:rPr lang="el-GR" sz="2000" b="1" dirty="0" smtClean="0">
                <a:solidFill>
                  <a:schemeClr val="bg1"/>
                </a:solidFill>
                <a:effectLst>
                  <a:outerShdw blurRad="38100" dist="38100" dir="2700000" algn="tl">
                    <a:srgbClr val="000000">
                      <a:alpha val="43137"/>
                    </a:srgbClr>
                  </a:outerShdw>
                </a:effectLst>
                <a:latin typeface="Bahnschrift SemiLight SemiConde" panose="020B0502040204020203" pitchFamily="34" charset="0"/>
                <a:sym typeface="Forum"/>
              </a:rPr>
              <a:t>ΑΝΑΧΩΡΗΣΕΙΣ ΑΠΟ ΑΘΗΝΑ</a:t>
            </a:r>
            <a:endParaRPr sz="2000" b="1" dirty="0">
              <a:solidFill>
                <a:schemeClr val="bg1"/>
              </a:solidFill>
              <a:effectLst>
                <a:outerShdw blurRad="38100" dist="38100" dir="2700000" algn="tl">
                  <a:srgbClr val="000000">
                    <a:alpha val="43137"/>
                  </a:srgbClr>
                </a:outerShdw>
              </a:effectLst>
              <a:latin typeface="Bahnschrift SemiLight SemiConde" panose="020B0502040204020203" pitchFamily="34" charset="0"/>
              <a:sym typeface="Forum"/>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 xmlns:a16="http://schemas.microsoft.com/office/drawing/2014/main" id="{BB9F5F15-3532-7250-7C8A-3909A9D181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7303" y="4752710"/>
            <a:ext cx="1707197" cy="2276263"/>
          </a:xfrm>
          <a:solidFill>
            <a:srgbClr val="FFC000"/>
          </a:solidFill>
          <a:ln w="57150">
            <a:solidFill>
              <a:schemeClr val="bg1"/>
            </a:solidFill>
          </a:ln>
          <a:effectLst>
            <a:outerShdw blurRad="50800" dist="38100" dir="10800000" algn="r" rotWithShape="0">
              <a:prstClr val="black">
                <a:alpha val="40000"/>
              </a:prstClr>
            </a:outerShdw>
          </a:effectLst>
        </p:spPr>
      </p:pic>
      <p:pic>
        <p:nvPicPr>
          <p:cNvPr id="12" name="Picture 11">
            <a:extLst>
              <a:ext uri="{FF2B5EF4-FFF2-40B4-BE49-F238E27FC236}">
                <a16:creationId xmlns="" xmlns:a16="http://schemas.microsoft.com/office/drawing/2014/main" id="{838A0CAB-3015-CA67-8A6E-81FF586B503D}"/>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850527" y="8600532"/>
            <a:ext cx="2711817" cy="2015079"/>
          </a:xfrm>
          <a:solidFill>
            <a:srgbClr val="FFC000"/>
          </a:solidFill>
          <a:ln w="57150">
            <a:solidFill>
              <a:schemeClr val="bg1"/>
            </a:solidFill>
          </a:ln>
          <a:effectLst>
            <a:outerShdw blurRad="50800" dist="38100" dir="10800000" algn="r" rotWithShape="0">
              <a:prstClr val="black">
                <a:alpha val="40000"/>
              </a:prstClr>
            </a:outerShdw>
          </a:effectLst>
        </p:spPr>
      </p:pic>
      <p:pic>
        <p:nvPicPr>
          <p:cNvPr id="3074" name="Picture 2" descr="Where to Go in Plaka: A Guide to the Neighborhood of the Gods - Greece Is">
            <a:extLst>
              <a:ext uri="{FF2B5EF4-FFF2-40B4-BE49-F238E27FC236}">
                <a16:creationId xmlns="" xmlns:a16="http://schemas.microsoft.com/office/drawing/2014/main" id="{2ACA7C5B-32C5-7820-03F5-418ADA355BB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200087" y="6750497"/>
            <a:ext cx="1984475" cy="2276264"/>
          </a:xfrm>
          <a:solidFill>
            <a:srgbClr val="FFC000"/>
          </a:solidFill>
          <a:ln w="57150">
            <a:solidFill>
              <a:schemeClr val="bg1"/>
            </a:solidFill>
          </a:ln>
          <a:effectLst>
            <a:outerShdw blurRad="50800" dist="38100" dir="10800000" algn="r" rotWithShape="0">
              <a:prstClr val="black">
                <a:alpha val="40000"/>
              </a:prstClr>
            </a:outerShdw>
          </a:effectLst>
        </p:spPr>
      </p:pic>
      <p:pic>
        <p:nvPicPr>
          <p:cNvPr id="6" name="Picture 5">
            <a:extLst>
              <a:ext uri="{FF2B5EF4-FFF2-40B4-BE49-F238E27FC236}">
                <a16:creationId xmlns="" xmlns:a16="http://schemas.microsoft.com/office/drawing/2014/main" id="{0E78B415-CB86-66B9-3613-C60060091164}"/>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189813" y="6819830"/>
            <a:ext cx="3234979" cy="2076151"/>
          </a:xfrm>
          <a:solidFill>
            <a:srgbClr val="FFC000"/>
          </a:solidFill>
          <a:ln w="57150">
            <a:solidFill>
              <a:schemeClr val="bg1"/>
            </a:solidFill>
          </a:ln>
          <a:effectLst>
            <a:outerShdw blurRad="50800" dist="38100" dir="10800000" algn="r" rotWithShape="0">
              <a:prstClr val="black">
                <a:alpha val="40000"/>
              </a:prstClr>
            </a:outerShdw>
          </a:effectLst>
        </p:spPr>
      </p:pic>
      <p:pic>
        <p:nvPicPr>
          <p:cNvPr id="8" name="Picture 7">
            <a:extLst>
              <a:ext uri="{FF2B5EF4-FFF2-40B4-BE49-F238E27FC236}">
                <a16:creationId xmlns="" xmlns:a16="http://schemas.microsoft.com/office/drawing/2014/main" id="{19CCD3A6-590F-7948-C336-E9EC27D873B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7534" y="8674981"/>
            <a:ext cx="2794055" cy="1727391"/>
          </a:xfrm>
          <a:solidFill>
            <a:srgbClr val="FFC000"/>
          </a:solidFill>
          <a:ln w="57150">
            <a:solidFill>
              <a:schemeClr val="bg1"/>
            </a:solidFill>
          </a:ln>
          <a:effectLst>
            <a:outerShdw blurRad="50800" dist="38100" dir="10800000" algn="r" rotWithShape="0">
              <a:prstClr val="black">
                <a:alpha val="40000"/>
              </a:prstClr>
            </a:outerShdw>
          </a:effectLst>
        </p:spPr>
      </p:pic>
      <p:pic>
        <p:nvPicPr>
          <p:cNvPr id="4" name="Picture 3">
            <a:extLst>
              <a:ext uri="{FF2B5EF4-FFF2-40B4-BE49-F238E27FC236}">
                <a16:creationId xmlns="" xmlns:a16="http://schemas.microsoft.com/office/drawing/2014/main" id="{4818675F-8198-0149-E65B-8020DA4BE5A3}"/>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1391506" y="4708952"/>
            <a:ext cx="2182919" cy="2060606"/>
          </a:xfrm>
          <a:solidFill>
            <a:srgbClr val="FFC000"/>
          </a:solidFill>
          <a:ln w="57150">
            <a:solidFill>
              <a:schemeClr val="bg1"/>
            </a:solidFill>
          </a:ln>
          <a:effectLst>
            <a:outerShdw blurRad="50800" dist="38100" dir="10800000" algn="r" rotWithShape="0">
              <a:prstClr val="black">
                <a:alpha val="40000"/>
              </a:prstClr>
            </a:outerShdw>
          </a:effectLst>
        </p:spPr>
      </p:pic>
      <p:sp>
        <p:nvSpPr>
          <p:cNvPr id="15" name="Rectangle 14">
            <a:extLst>
              <a:ext uri="{FF2B5EF4-FFF2-40B4-BE49-F238E27FC236}">
                <a16:creationId xmlns="" xmlns:a16="http://schemas.microsoft.com/office/drawing/2014/main" id="{3B1A667E-3D57-C626-80A8-CEBAA08E2EA9}"/>
              </a:ext>
            </a:extLst>
          </p:cNvPr>
          <p:cNvSpPr/>
          <p:nvPr/>
        </p:nvSpPr>
        <p:spPr>
          <a:xfrm>
            <a:off x="280436" y="-6977"/>
            <a:ext cx="981866" cy="3128471"/>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lumMod val="75000"/>
                </a:schemeClr>
              </a:solidFill>
            </a:endParaRPr>
          </a:p>
        </p:txBody>
      </p:sp>
      <p:sp>
        <p:nvSpPr>
          <p:cNvPr id="16" name="Google Shape;94;p15">
            <a:extLst>
              <a:ext uri="{FF2B5EF4-FFF2-40B4-BE49-F238E27FC236}">
                <a16:creationId xmlns="" xmlns:a16="http://schemas.microsoft.com/office/drawing/2014/main" id="{BC90A0DA-AC6A-BB4D-F7A4-B1670D522E80}"/>
              </a:ext>
            </a:extLst>
          </p:cNvPr>
          <p:cNvSpPr txBox="1"/>
          <p:nvPr/>
        </p:nvSpPr>
        <p:spPr>
          <a:xfrm rot="16200000">
            <a:off x="-774565" y="1265210"/>
            <a:ext cx="3059209" cy="553998"/>
          </a:xfrm>
          <a:prstGeom prst="rect">
            <a:avLst/>
          </a:prstGeom>
          <a:noFill/>
          <a:ln>
            <a:noFill/>
          </a:ln>
        </p:spPr>
        <p:txBody>
          <a:bodyPr spcFirstLastPara="1" wrap="square" lIns="0" tIns="0" rIns="0" bIns="0" anchor="t" anchorCtr="0">
            <a:spAutoFit/>
          </a:bodyPr>
          <a:lstStyle/>
          <a:p>
            <a:pPr marL="0" lvl="0" indent="0" algn="ctr" rtl="0">
              <a:spcBef>
                <a:spcPts val="0"/>
              </a:spcBef>
              <a:spcAft>
                <a:spcPts val="0"/>
              </a:spcAft>
              <a:buNone/>
            </a:pPr>
            <a:r>
              <a:rPr lang="el-GR" sz="3600" b="1" dirty="0" smtClean="0">
                <a:solidFill>
                  <a:schemeClr val="accent2">
                    <a:lumMod val="75000"/>
                    <a:lumOff val="25000"/>
                  </a:schemeClr>
                </a:solidFill>
                <a:effectLst>
                  <a:outerShdw blurRad="38100" dist="38100" dir="2700000" algn="tl">
                    <a:srgbClr val="000000">
                      <a:alpha val="43137"/>
                    </a:srgbClr>
                  </a:outerShdw>
                </a:effectLst>
                <a:latin typeface="Bahnschrift SemiLight SemiConde" panose="020B0502040204020203" pitchFamily="34" charset="0"/>
                <a:ea typeface="Forum"/>
                <a:cs typeface="Forum"/>
                <a:sym typeface="Forum"/>
              </a:rPr>
              <a:t>ΠΡΟΑΙΡΕΤΙΚΕΣ</a:t>
            </a:r>
            <a:endParaRPr sz="3600" b="1" dirty="0">
              <a:solidFill>
                <a:schemeClr val="accent2">
                  <a:lumMod val="75000"/>
                  <a:lumOff val="25000"/>
                </a:schemeClr>
              </a:solidFill>
              <a:effectLst>
                <a:outerShdw blurRad="38100" dist="38100" dir="2700000" algn="tl">
                  <a:srgbClr val="000000">
                    <a:alpha val="43137"/>
                  </a:srgbClr>
                </a:outerShdw>
              </a:effectLst>
              <a:latin typeface="Bahnschrift SemiLight SemiConde" panose="020B0502040204020203" pitchFamily="34" charset="0"/>
              <a:ea typeface="Forum"/>
              <a:cs typeface="Forum"/>
              <a:sym typeface="Forum"/>
            </a:endParaRPr>
          </a:p>
        </p:txBody>
      </p:sp>
      <p:sp>
        <p:nvSpPr>
          <p:cNvPr id="7" name="Ορθογώνιο 6"/>
          <p:cNvSpPr/>
          <p:nvPr/>
        </p:nvSpPr>
        <p:spPr>
          <a:xfrm>
            <a:off x="2057399" y="3150098"/>
            <a:ext cx="5502275" cy="2277547"/>
          </a:xfrm>
          <a:prstGeom prst="rect">
            <a:avLst/>
          </a:prstGeom>
        </p:spPr>
        <p:txBody>
          <a:bodyPr wrap="square">
            <a:spAutoFit/>
          </a:bodyPr>
          <a:lstStyle/>
          <a:p>
            <a:r>
              <a:rPr lang="el-GR" sz="1600" b="1" dirty="0" smtClean="0">
                <a:solidFill>
                  <a:schemeClr val="bg2"/>
                </a:solidFill>
                <a:latin typeface="Bahnschrift SemiLight SemiConde" pitchFamily="34" charset="0"/>
                <a:cs typeface="Calibri" pitchFamily="34" charset="0"/>
              </a:rPr>
              <a:t>Εκδρομή στη Σόφια</a:t>
            </a:r>
          </a:p>
          <a:p>
            <a:r>
              <a:rPr lang="el-GR" dirty="0" smtClean="0">
                <a:solidFill>
                  <a:schemeClr val="bg2"/>
                </a:solidFill>
                <a:latin typeface="Bahnschrift SemiLight SemiConde" pitchFamily="34" charset="0"/>
                <a:cs typeface="Calibri" pitchFamily="34" charset="0"/>
              </a:rPr>
              <a:t>Ολοήμερη </a:t>
            </a:r>
            <a:r>
              <a:rPr lang="el-GR" dirty="0">
                <a:solidFill>
                  <a:schemeClr val="bg2"/>
                </a:solidFill>
                <a:latin typeface="Bahnschrift SemiLight SemiConde" pitchFamily="34" charset="0"/>
                <a:cs typeface="Calibri" pitchFamily="34" charset="0"/>
              </a:rPr>
              <a:t>εκδρομή στη Σόφια. Αναχώρηση νωρίς το πρωί. Άφιξη πανοραμική όσο και πεζή ξενάγηση για να γνωρίσουμε την πόλη και τα ενδιαφέροντα μνημεία της, όπως την εκκλησία του </a:t>
            </a:r>
            <a:r>
              <a:rPr lang="el-GR" dirty="0" err="1">
                <a:solidFill>
                  <a:schemeClr val="bg2"/>
                </a:solidFill>
                <a:latin typeface="Bahnschrift SemiLight SemiConde" pitchFamily="34" charset="0"/>
                <a:cs typeface="Calibri" pitchFamily="34" charset="0"/>
              </a:rPr>
              <a:t>Νέφσκυ</a:t>
            </a:r>
            <a:r>
              <a:rPr lang="el-GR" dirty="0">
                <a:solidFill>
                  <a:schemeClr val="bg2"/>
                </a:solidFill>
                <a:latin typeface="Bahnschrift SemiLight SemiConde" pitchFamily="34" charset="0"/>
                <a:cs typeface="Calibri" pitchFamily="34" charset="0"/>
              </a:rPr>
              <a:t> και την υπαίθρια αγορά με παλιά αντικείμενα και αντίκες, την Ρώσικη εκκλησία, τα παλιά ανάκτορα και σημερινή πινακοθήκη, το μνημείο των Ρώσων στρατιωτών, το παλιό Πανεπιστήμιο, την Γέφυρα των Αετών και άλλα. Για αγορές η Σόφια προσφέρει ευκαιρίες, αν σκεφθεί κανείς τα 5 </a:t>
            </a:r>
            <a:r>
              <a:rPr lang="en-US" dirty="0">
                <a:solidFill>
                  <a:schemeClr val="bg2"/>
                </a:solidFill>
                <a:latin typeface="Bahnschrift SemiLight SemiConde" pitchFamily="34" charset="0"/>
                <a:cs typeface="Calibri" pitchFamily="34" charset="0"/>
              </a:rPr>
              <a:t>mall</a:t>
            </a:r>
            <a:r>
              <a:rPr lang="el-GR" dirty="0">
                <a:solidFill>
                  <a:schemeClr val="bg2"/>
                </a:solidFill>
                <a:latin typeface="Bahnschrift SemiLight SemiConde" pitchFamily="34" charset="0"/>
                <a:cs typeface="Calibri" pitchFamily="34" charset="0"/>
              </a:rPr>
              <a:t>. </a:t>
            </a:r>
            <a:r>
              <a:rPr lang="el-GR" dirty="0" smtClean="0">
                <a:solidFill>
                  <a:schemeClr val="bg2"/>
                </a:solidFill>
                <a:latin typeface="Bahnschrift SemiLight SemiConde" pitchFamily="34" charset="0"/>
                <a:cs typeface="Calibri" pitchFamily="34" charset="0"/>
              </a:rPr>
              <a:t>Επιστροφή το απόγευμα στο </a:t>
            </a:r>
            <a:r>
              <a:rPr lang="el-GR" dirty="0" err="1">
                <a:solidFill>
                  <a:schemeClr val="bg2"/>
                </a:solidFill>
                <a:latin typeface="Bahnschrift SemiLight SemiConde" pitchFamily="34" charset="0"/>
                <a:cs typeface="Calibri" pitchFamily="34" charset="0"/>
              </a:rPr>
              <a:t>Μπάνσκο</a:t>
            </a:r>
            <a:r>
              <a:rPr lang="el-GR" dirty="0">
                <a:solidFill>
                  <a:schemeClr val="bg2"/>
                </a:solidFill>
                <a:latin typeface="Bahnschrift SemiLight SemiConde" pitchFamily="34" charset="0"/>
                <a:cs typeface="Calibri" pitchFamily="34" charset="0"/>
              </a:rPr>
              <a:t>. </a:t>
            </a:r>
            <a:endParaRPr lang="en-US" dirty="0">
              <a:solidFill>
                <a:schemeClr val="bg2"/>
              </a:solidFill>
              <a:latin typeface="Bahnschrift SemiLight SemiConde" pitchFamily="34" charset="0"/>
              <a:cs typeface="Calibri" pitchFamily="34" charset="0"/>
            </a:endParaRPr>
          </a:p>
          <a:p>
            <a:pPr hangingPunct="0"/>
            <a:r>
              <a:rPr lang="el-GR" b="1" dirty="0">
                <a:solidFill>
                  <a:schemeClr val="bg2"/>
                </a:solidFill>
                <a:latin typeface="Bahnschrift SemiLight SemiConde" pitchFamily="34" charset="0"/>
                <a:cs typeface="Calibri" pitchFamily="34" charset="0"/>
              </a:rPr>
              <a:t>Κόστος κατ άτομο : €</a:t>
            </a:r>
            <a:r>
              <a:rPr lang="el-GR" b="1" dirty="0" smtClean="0">
                <a:solidFill>
                  <a:schemeClr val="bg2"/>
                </a:solidFill>
                <a:latin typeface="Bahnschrift SemiLight SemiConde" pitchFamily="34" charset="0"/>
                <a:cs typeface="Calibri" pitchFamily="34" charset="0"/>
              </a:rPr>
              <a:t>25 | Περιλαμβάνει</a:t>
            </a:r>
            <a:r>
              <a:rPr lang="el-GR" b="1" dirty="0">
                <a:solidFill>
                  <a:schemeClr val="bg2"/>
                </a:solidFill>
                <a:latin typeface="Bahnschrift SemiLight SemiConde" pitchFamily="34" charset="0"/>
                <a:cs typeface="Calibri" pitchFamily="34" charset="0"/>
              </a:rPr>
              <a:t>:</a:t>
            </a:r>
            <a:r>
              <a:rPr lang="el-GR" dirty="0">
                <a:solidFill>
                  <a:schemeClr val="bg2"/>
                </a:solidFill>
                <a:latin typeface="Bahnschrift SemiLight SemiConde" pitchFamily="34" charset="0"/>
                <a:cs typeface="Calibri" pitchFamily="34" charset="0"/>
              </a:rPr>
              <a:t> Μεταφορά, συνοδό, </a:t>
            </a:r>
            <a:r>
              <a:rPr lang="el-GR" dirty="0" smtClean="0">
                <a:solidFill>
                  <a:schemeClr val="bg2"/>
                </a:solidFill>
                <a:latin typeface="Bahnschrift SemiLight SemiConde" pitchFamily="34" charset="0"/>
                <a:cs typeface="Calibri" pitchFamily="34" charset="0"/>
              </a:rPr>
              <a:t>ξενάγηση</a:t>
            </a:r>
            <a:endParaRPr lang="en-US" dirty="0">
              <a:solidFill>
                <a:schemeClr val="bg2"/>
              </a:solidFill>
              <a:latin typeface="Bahnschrift SemiLight SemiConde" pitchFamily="34" charset="0"/>
            </a:endParaRPr>
          </a:p>
        </p:txBody>
      </p:sp>
      <p:pic>
        <p:nvPicPr>
          <p:cNvPr id="1026"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9814" y="3278935"/>
            <a:ext cx="1837670" cy="20499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Ορθογώνιο 12"/>
          <p:cNvSpPr/>
          <p:nvPr/>
        </p:nvSpPr>
        <p:spPr>
          <a:xfrm>
            <a:off x="2057400" y="5580358"/>
            <a:ext cx="5366658" cy="1415772"/>
          </a:xfrm>
          <a:prstGeom prst="rect">
            <a:avLst/>
          </a:prstGeom>
        </p:spPr>
        <p:txBody>
          <a:bodyPr wrap="square">
            <a:spAutoFit/>
          </a:bodyPr>
          <a:lstStyle/>
          <a:p>
            <a:r>
              <a:rPr lang="el-GR" sz="1600" b="1" dirty="0" smtClean="0">
                <a:solidFill>
                  <a:schemeClr val="bg2"/>
                </a:solidFill>
                <a:latin typeface="Bahnschrift SemiLight SemiConde" pitchFamily="34" charset="0"/>
                <a:cs typeface="Calibri" pitchFamily="34" charset="0"/>
              </a:rPr>
              <a:t>Ιαματικά λουτρά </a:t>
            </a:r>
            <a:r>
              <a:rPr lang="el-GR" sz="1600" b="1" dirty="0" err="1" smtClean="0">
                <a:solidFill>
                  <a:schemeClr val="bg2"/>
                </a:solidFill>
                <a:latin typeface="Bahnschrift SemiLight SemiConde" pitchFamily="34" charset="0"/>
                <a:cs typeface="Calibri" pitchFamily="34" charset="0"/>
              </a:rPr>
              <a:t>Μπανυα</a:t>
            </a:r>
            <a:endParaRPr lang="el-GR" sz="1600" b="1" dirty="0" smtClean="0">
              <a:solidFill>
                <a:schemeClr val="bg2"/>
              </a:solidFill>
              <a:latin typeface="Bahnschrift SemiLight SemiConde" pitchFamily="34" charset="0"/>
              <a:cs typeface="Calibri" pitchFamily="34" charset="0"/>
            </a:endParaRPr>
          </a:p>
          <a:p>
            <a:r>
              <a:rPr lang="el-GR" dirty="0">
                <a:solidFill>
                  <a:schemeClr val="bg2"/>
                </a:solidFill>
                <a:latin typeface="Bahnschrift SemiLight SemiConde" pitchFamily="34" charset="0"/>
              </a:rPr>
              <a:t>Επίσκεψη στα φυσικά ιαματικά λουτρά της ευρύτερης περιοχής του </a:t>
            </a:r>
            <a:r>
              <a:rPr lang="el-GR" dirty="0" err="1">
                <a:solidFill>
                  <a:schemeClr val="bg2"/>
                </a:solidFill>
                <a:latin typeface="Bahnschrift SemiLight SemiConde" pitchFamily="34" charset="0"/>
              </a:rPr>
              <a:t>Μπάνσκο</a:t>
            </a:r>
            <a:r>
              <a:rPr lang="el-GR" dirty="0">
                <a:solidFill>
                  <a:schemeClr val="bg2"/>
                </a:solidFill>
                <a:latin typeface="Bahnschrift SemiLight SemiConde" pitchFamily="34" charset="0"/>
              </a:rPr>
              <a:t>, όπου θα έχετε την ευκαιρία να χαλαρώσετε και να απολαύσετε τις ιδιότητες του νερού των πηγών σε ένα μαγευτικό περιβάλλον. </a:t>
            </a:r>
            <a:endParaRPr lang="en-US" dirty="0">
              <a:solidFill>
                <a:schemeClr val="bg2"/>
              </a:solidFill>
              <a:latin typeface="Bahnschrift SemiLight SemiConde" pitchFamily="34" charset="0"/>
            </a:endParaRPr>
          </a:p>
          <a:p>
            <a:r>
              <a:rPr lang="el-GR" b="1" dirty="0">
                <a:solidFill>
                  <a:schemeClr val="bg2"/>
                </a:solidFill>
                <a:latin typeface="Bahnschrift SemiLight SemiConde" pitchFamily="34" charset="0"/>
              </a:rPr>
              <a:t>Κόστος κατ άτομο : </a:t>
            </a:r>
            <a:r>
              <a:rPr lang="el-GR" b="1" dirty="0" smtClean="0">
                <a:solidFill>
                  <a:schemeClr val="bg2"/>
                </a:solidFill>
                <a:latin typeface="Bahnschrift SemiLight SemiConde" pitchFamily="34" charset="0"/>
              </a:rPr>
              <a:t>€</a:t>
            </a:r>
            <a:r>
              <a:rPr lang="en-US" b="1" smtClean="0">
                <a:solidFill>
                  <a:schemeClr val="bg2"/>
                </a:solidFill>
                <a:latin typeface="Bahnschrift SemiLight SemiConde" pitchFamily="34" charset="0"/>
              </a:rPr>
              <a:t>20</a:t>
            </a:r>
            <a:endParaRPr lang="en-US" dirty="0">
              <a:solidFill>
                <a:schemeClr val="bg2"/>
              </a:solidFill>
              <a:latin typeface="Bahnschrift SemiLight SemiConde" pitchFamily="34" charset="0"/>
            </a:endParaRPr>
          </a:p>
          <a:p>
            <a:r>
              <a:rPr lang="el-GR" b="1" dirty="0">
                <a:solidFill>
                  <a:schemeClr val="bg2"/>
                </a:solidFill>
                <a:latin typeface="Bahnschrift SemiLight SemiConde" pitchFamily="34" charset="0"/>
              </a:rPr>
              <a:t>Περιλαμβάνει:</a:t>
            </a:r>
            <a:r>
              <a:rPr lang="el-GR" dirty="0">
                <a:solidFill>
                  <a:schemeClr val="bg2"/>
                </a:solidFill>
                <a:latin typeface="Bahnschrift SemiLight SemiConde" pitchFamily="34" charset="0"/>
              </a:rPr>
              <a:t> Μεταφορά, χρήση του Σπα</a:t>
            </a:r>
            <a:endParaRPr lang="en-US" dirty="0">
              <a:solidFill>
                <a:schemeClr val="bg2"/>
              </a:solidFill>
              <a:latin typeface="Bahnschrift SemiLight SemiConde" pitchFamily="34" charset="0"/>
            </a:endParaRPr>
          </a:p>
        </p:txBody>
      </p:sp>
      <p:pic>
        <p:nvPicPr>
          <p:cNvPr id="1027"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0087" y="5664647"/>
            <a:ext cx="1827397" cy="16287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Ορθογώνιο 16"/>
          <p:cNvSpPr/>
          <p:nvPr/>
        </p:nvSpPr>
        <p:spPr>
          <a:xfrm>
            <a:off x="2125207" y="7640262"/>
            <a:ext cx="5366658" cy="1415772"/>
          </a:xfrm>
          <a:prstGeom prst="rect">
            <a:avLst/>
          </a:prstGeom>
        </p:spPr>
        <p:txBody>
          <a:bodyPr wrap="square">
            <a:spAutoFit/>
          </a:bodyPr>
          <a:lstStyle/>
          <a:p>
            <a:r>
              <a:rPr lang="el-GR" sz="1600" b="1" dirty="0" err="1" smtClean="0">
                <a:solidFill>
                  <a:schemeClr val="bg2"/>
                </a:solidFill>
                <a:latin typeface="Bahnschrift SemiLight SemiConde" pitchFamily="34" charset="0"/>
                <a:cs typeface="Calibri" pitchFamily="34" charset="0"/>
              </a:rPr>
              <a:t>Μπλαγκοεβγκραντ</a:t>
            </a:r>
            <a:endParaRPr lang="el-GR" sz="1600" b="1" dirty="0" smtClean="0">
              <a:solidFill>
                <a:schemeClr val="bg2"/>
              </a:solidFill>
              <a:latin typeface="Bahnschrift SemiLight SemiConde" pitchFamily="34" charset="0"/>
              <a:cs typeface="Calibri" pitchFamily="34" charset="0"/>
            </a:endParaRPr>
          </a:p>
          <a:p>
            <a:r>
              <a:rPr lang="el-GR" dirty="0">
                <a:solidFill>
                  <a:schemeClr val="bg2"/>
                </a:solidFill>
                <a:latin typeface="Bahnschrift SemiLight SemiConde" pitchFamily="34" charset="0"/>
              </a:rPr>
              <a:t>Ημερήσια εκδρομή στη μεγαλύτερη πόλη της Ν.Δ Βουλγαρίας με την μεγάλη αγορά της ,το πεζοδρομημένο κέντρο της ,την παλιά πόλη ,και τα όμορφα καφέ της δίπλα στον ποταμό </a:t>
            </a:r>
            <a:r>
              <a:rPr lang="el-GR" dirty="0" err="1">
                <a:solidFill>
                  <a:schemeClr val="bg2"/>
                </a:solidFill>
                <a:latin typeface="Bahnschrift SemiLight SemiConde" pitchFamily="34" charset="0"/>
              </a:rPr>
              <a:t>Μπίστριτσα</a:t>
            </a:r>
            <a:r>
              <a:rPr lang="el-GR" dirty="0">
                <a:solidFill>
                  <a:schemeClr val="bg2"/>
                </a:solidFill>
                <a:latin typeface="Bahnschrift SemiLight SemiConde" pitchFamily="34" charset="0"/>
              </a:rPr>
              <a:t>. </a:t>
            </a:r>
            <a:endParaRPr lang="en-US" dirty="0">
              <a:solidFill>
                <a:schemeClr val="bg2"/>
              </a:solidFill>
              <a:latin typeface="Bahnschrift SemiLight SemiConde" pitchFamily="34" charset="0"/>
            </a:endParaRPr>
          </a:p>
          <a:p>
            <a:r>
              <a:rPr lang="el-GR" b="1" dirty="0">
                <a:solidFill>
                  <a:schemeClr val="bg2"/>
                </a:solidFill>
                <a:latin typeface="Bahnschrift SemiLight SemiConde" pitchFamily="34" charset="0"/>
              </a:rPr>
              <a:t>Κόστος κατ άτομο : </a:t>
            </a:r>
            <a:r>
              <a:rPr lang="el-GR" b="1" dirty="0" smtClean="0">
                <a:solidFill>
                  <a:schemeClr val="bg2"/>
                </a:solidFill>
                <a:latin typeface="Bahnschrift SemiLight SemiConde" pitchFamily="34" charset="0"/>
              </a:rPr>
              <a:t>€</a:t>
            </a:r>
            <a:r>
              <a:rPr lang="en-US" b="1" dirty="0" smtClean="0">
                <a:solidFill>
                  <a:schemeClr val="bg2"/>
                </a:solidFill>
                <a:latin typeface="Bahnschrift SemiLight SemiConde" pitchFamily="34" charset="0"/>
              </a:rPr>
              <a:t>20</a:t>
            </a:r>
            <a:endParaRPr lang="en-US" dirty="0">
              <a:solidFill>
                <a:schemeClr val="bg2"/>
              </a:solidFill>
              <a:latin typeface="Bahnschrift SemiLight SemiConde" pitchFamily="34" charset="0"/>
            </a:endParaRPr>
          </a:p>
          <a:p>
            <a:r>
              <a:rPr lang="el-GR" b="1" dirty="0">
                <a:solidFill>
                  <a:schemeClr val="bg2"/>
                </a:solidFill>
                <a:latin typeface="Bahnschrift SemiLight SemiConde" pitchFamily="34" charset="0"/>
              </a:rPr>
              <a:t>Περιλαμβάνει</a:t>
            </a:r>
            <a:r>
              <a:rPr lang="el-GR" dirty="0">
                <a:solidFill>
                  <a:schemeClr val="bg2"/>
                </a:solidFill>
                <a:latin typeface="Bahnschrift SemiLight SemiConde" pitchFamily="34" charset="0"/>
              </a:rPr>
              <a:t>: Μεταφορά, συνοδό</a:t>
            </a:r>
            <a:endParaRPr lang="en-US" dirty="0">
              <a:solidFill>
                <a:schemeClr val="bg2"/>
              </a:solidFill>
              <a:latin typeface="Bahnschrift SemiLight SemiConde" pitchFamily="34" charset="0"/>
            </a:endParaRPr>
          </a:p>
        </p:txBody>
      </p:sp>
      <p:pic>
        <p:nvPicPr>
          <p:cNvPr id="1028" name="Picture 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00087" y="7684381"/>
            <a:ext cx="1840453" cy="18542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040540" y="-99137"/>
            <a:ext cx="6569182" cy="31709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836724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 xmlns:a16="http://schemas.microsoft.com/office/drawing/2014/main" id="{BB9F5F15-3532-7250-7C8A-3909A9D181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7303" y="4752710"/>
            <a:ext cx="1707197" cy="2276263"/>
          </a:xfrm>
          <a:solidFill>
            <a:srgbClr val="FFC000"/>
          </a:solidFill>
          <a:ln w="57150">
            <a:solidFill>
              <a:schemeClr val="bg1"/>
            </a:solidFill>
          </a:ln>
          <a:effectLst>
            <a:outerShdw blurRad="50800" dist="38100" dir="10800000" algn="r" rotWithShape="0">
              <a:prstClr val="black">
                <a:alpha val="40000"/>
              </a:prstClr>
            </a:outerShdw>
          </a:effectLst>
        </p:spPr>
      </p:pic>
      <p:pic>
        <p:nvPicPr>
          <p:cNvPr id="12" name="Picture 11">
            <a:extLst>
              <a:ext uri="{FF2B5EF4-FFF2-40B4-BE49-F238E27FC236}">
                <a16:creationId xmlns="" xmlns:a16="http://schemas.microsoft.com/office/drawing/2014/main" id="{838A0CAB-3015-CA67-8A6E-81FF586B503D}"/>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850527" y="8600532"/>
            <a:ext cx="2711817" cy="2015079"/>
          </a:xfrm>
          <a:solidFill>
            <a:srgbClr val="FFC000"/>
          </a:solidFill>
          <a:ln w="57150">
            <a:solidFill>
              <a:schemeClr val="bg1"/>
            </a:solidFill>
          </a:ln>
          <a:effectLst>
            <a:outerShdw blurRad="50800" dist="38100" dir="10800000" algn="r" rotWithShape="0">
              <a:prstClr val="black">
                <a:alpha val="40000"/>
              </a:prstClr>
            </a:outerShdw>
          </a:effectLst>
        </p:spPr>
      </p:pic>
      <p:pic>
        <p:nvPicPr>
          <p:cNvPr id="3074" name="Picture 2" descr="Where to Go in Plaka: A Guide to the Neighborhood of the Gods - Greece Is">
            <a:extLst>
              <a:ext uri="{FF2B5EF4-FFF2-40B4-BE49-F238E27FC236}">
                <a16:creationId xmlns="" xmlns:a16="http://schemas.microsoft.com/office/drawing/2014/main" id="{2ACA7C5B-32C5-7820-03F5-418ADA355BB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200087" y="6750497"/>
            <a:ext cx="1984475" cy="2276264"/>
          </a:xfrm>
          <a:solidFill>
            <a:srgbClr val="FFC000"/>
          </a:solidFill>
          <a:ln w="57150">
            <a:solidFill>
              <a:schemeClr val="bg1"/>
            </a:solidFill>
          </a:ln>
          <a:effectLst>
            <a:outerShdw blurRad="50800" dist="38100" dir="10800000" algn="r" rotWithShape="0">
              <a:prstClr val="black">
                <a:alpha val="40000"/>
              </a:prstClr>
            </a:outerShdw>
          </a:effectLst>
        </p:spPr>
      </p:pic>
      <p:pic>
        <p:nvPicPr>
          <p:cNvPr id="6" name="Picture 5">
            <a:extLst>
              <a:ext uri="{FF2B5EF4-FFF2-40B4-BE49-F238E27FC236}">
                <a16:creationId xmlns="" xmlns:a16="http://schemas.microsoft.com/office/drawing/2014/main" id="{0E78B415-CB86-66B9-3613-C60060091164}"/>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189813" y="6819830"/>
            <a:ext cx="3234979" cy="2076151"/>
          </a:xfrm>
          <a:solidFill>
            <a:srgbClr val="FFC000"/>
          </a:solidFill>
          <a:ln w="57150">
            <a:solidFill>
              <a:schemeClr val="bg1"/>
            </a:solidFill>
          </a:ln>
          <a:effectLst>
            <a:outerShdw blurRad="50800" dist="38100" dir="10800000" algn="r" rotWithShape="0">
              <a:prstClr val="black">
                <a:alpha val="40000"/>
              </a:prstClr>
            </a:outerShdw>
          </a:effectLst>
        </p:spPr>
      </p:pic>
      <p:pic>
        <p:nvPicPr>
          <p:cNvPr id="8" name="Picture 7">
            <a:extLst>
              <a:ext uri="{FF2B5EF4-FFF2-40B4-BE49-F238E27FC236}">
                <a16:creationId xmlns="" xmlns:a16="http://schemas.microsoft.com/office/drawing/2014/main" id="{19CCD3A6-590F-7948-C336-E9EC27D873B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7534" y="8674981"/>
            <a:ext cx="2794055" cy="1727391"/>
          </a:xfrm>
          <a:solidFill>
            <a:srgbClr val="FFC000"/>
          </a:solidFill>
          <a:ln w="57150">
            <a:solidFill>
              <a:schemeClr val="bg1"/>
            </a:solidFill>
          </a:ln>
          <a:effectLst>
            <a:outerShdw blurRad="50800" dist="38100" dir="10800000" algn="r" rotWithShape="0">
              <a:prstClr val="black">
                <a:alpha val="40000"/>
              </a:prstClr>
            </a:outerShdw>
          </a:effectLst>
        </p:spPr>
      </p:pic>
      <p:pic>
        <p:nvPicPr>
          <p:cNvPr id="4" name="Picture 3">
            <a:extLst>
              <a:ext uri="{FF2B5EF4-FFF2-40B4-BE49-F238E27FC236}">
                <a16:creationId xmlns="" xmlns:a16="http://schemas.microsoft.com/office/drawing/2014/main" id="{4818675F-8198-0149-E65B-8020DA4BE5A3}"/>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1391506" y="4708952"/>
            <a:ext cx="2182919" cy="2060606"/>
          </a:xfrm>
          <a:solidFill>
            <a:srgbClr val="FFC000"/>
          </a:solidFill>
          <a:ln w="57150">
            <a:solidFill>
              <a:schemeClr val="bg1"/>
            </a:solidFill>
          </a:ln>
          <a:effectLst>
            <a:outerShdw blurRad="50800" dist="38100" dir="10800000" algn="r" rotWithShape="0">
              <a:prstClr val="black">
                <a:alpha val="40000"/>
              </a:prstClr>
            </a:outerShdw>
          </a:effectLst>
        </p:spPr>
      </p:pic>
      <p:sp>
        <p:nvSpPr>
          <p:cNvPr id="15" name="Rectangle 14">
            <a:extLst>
              <a:ext uri="{FF2B5EF4-FFF2-40B4-BE49-F238E27FC236}">
                <a16:creationId xmlns="" xmlns:a16="http://schemas.microsoft.com/office/drawing/2014/main" id="{3B1A667E-3D57-C626-80A8-CEBAA08E2EA9}"/>
              </a:ext>
            </a:extLst>
          </p:cNvPr>
          <p:cNvSpPr/>
          <p:nvPr/>
        </p:nvSpPr>
        <p:spPr>
          <a:xfrm>
            <a:off x="280436" y="-735139"/>
            <a:ext cx="981866" cy="3128471"/>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lumMod val="75000"/>
                </a:schemeClr>
              </a:solidFill>
            </a:endParaRPr>
          </a:p>
        </p:txBody>
      </p:sp>
      <p:sp>
        <p:nvSpPr>
          <p:cNvPr id="16" name="Google Shape;94;p15">
            <a:extLst>
              <a:ext uri="{FF2B5EF4-FFF2-40B4-BE49-F238E27FC236}">
                <a16:creationId xmlns="" xmlns:a16="http://schemas.microsoft.com/office/drawing/2014/main" id="{BC90A0DA-AC6A-BB4D-F7A4-B1670D522E80}"/>
              </a:ext>
            </a:extLst>
          </p:cNvPr>
          <p:cNvSpPr txBox="1"/>
          <p:nvPr/>
        </p:nvSpPr>
        <p:spPr>
          <a:xfrm rot="16200000">
            <a:off x="-774565" y="867261"/>
            <a:ext cx="3059209" cy="553998"/>
          </a:xfrm>
          <a:prstGeom prst="rect">
            <a:avLst/>
          </a:prstGeom>
          <a:noFill/>
          <a:ln>
            <a:noFill/>
          </a:ln>
        </p:spPr>
        <p:txBody>
          <a:bodyPr spcFirstLastPara="1" wrap="square" lIns="0" tIns="0" rIns="0" bIns="0" anchor="t" anchorCtr="0">
            <a:spAutoFit/>
          </a:bodyPr>
          <a:lstStyle/>
          <a:p>
            <a:pPr marL="0" lvl="0" indent="0" algn="ctr" rtl="0">
              <a:spcBef>
                <a:spcPts val="0"/>
              </a:spcBef>
              <a:spcAft>
                <a:spcPts val="0"/>
              </a:spcAft>
              <a:buNone/>
            </a:pPr>
            <a:r>
              <a:rPr lang="el-GR" sz="3600" b="1" dirty="0" smtClean="0">
                <a:solidFill>
                  <a:schemeClr val="accent2">
                    <a:lumMod val="75000"/>
                    <a:lumOff val="25000"/>
                  </a:schemeClr>
                </a:solidFill>
                <a:effectLst>
                  <a:outerShdw blurRad="38100" dist="38100" dir="2700000" algn="tl">
                    <a:srgbClr val="000000">
                      <a:alpha val="43137"/>
                    </a:srgbClr>
                  </a:outerShdw>
                </a:effectLst>
                <a:latin typeface="Bahnschrift SemiLight SemiConde" panose="020B0502040204020203" pitchFamily="34" charset="0"/>
                <a:ea typeface="Forum"/>
                <a:cs typeface="Forum"/>
                <a:sym typeface="Forum"/>
              </a:rPr>
              <a:t>ΣΗΜΕΙΩΣΕΙΣ</a:t>
            </a:r>
            <a:endParaRPr sz="3600" b="1" dirty="0">
              <a:solidFill>
                <a:schemeClr val="accent2">
                  <a:lumMod val="75000"/>
                  <a:lumOff val="25000"/>
                </a:schemeClr>
              </a:solidFill>
              <a:effectLst>
                <a:outerShdw blurRad="38100" dist="38100" dir="2700000" algn="tl">
                  <a:srgbClr val="000000">
                    <a:alpha val="43137"/>
                  </a:srgbClr>
                </a:outerShdw>
              </a:effectLst>
              <a:latin typeface="Bahnschrift SemiLight SemiConde" panose="020B0502040204020203" pitchFamily="34" charset="0"/>
              <a:ea typeface="Forum"/>
              <a:cs typeface="Forum"/>
              <a:sym typeface="Forum"/>
            </a:endParaRPr>
          </a:p>
        </p:txBody>
      </p:sp>
      <p:sp>
        <p:nvSpPr>
          <p:cNvPr id="7" name="Ορθογώνιο 6"/>
          <p:cNvSpPr/>
          <p:nvPr/>
        </p:nvSpPr>
        <p:spPr>
          <a:xfrm>
            <a:off x="0" y="2411388"/>
            <a:ext cx="7559675" cy="8094524"/>
          </a:xfrm>
          <a:prstGeom prst="rect">
            <a:avLst/>
          </a:prstGeom>
        </p:spPr>
        <p:txBody>
          <a:bodyPr wrap="square">
            <a:spAutoFit/>
          </a:bodyPr>
          <a:lstStyle/>
          <a:p>
            <a:r>
              <a:rPr lang="el-GR" sz="1300" dirty="0" smtClean="0">
                <a:solidFill>
                  <a:schemeClr val="bg2"/>
                </a:solidFill>
                <a:latin typeface="Bahnschrift SemiLight SemiConde" pitchFamily="34" charset="0"/>
              </a:rPr>
              <a:t>Ο </a:t>
            </a:r>
            <a:r>
              <a:rPr lang="el-GR" sz="1300" dirty="0">
                <a:solidFill>
                  <a:schemeClr val="bg2"/>
                </a:solidFill>
                <a:latin typeface="Bahnschrift SemiLight SemiConde" pitchFamily="34" charset="0"/>
              </a:rPr>
              <a:t>διεθνής ξενοδοχειακός κανονισμός ορίζει ότι μπορείτε να παραλάβετε το δωμάτιο σας μετά από 14:00 </a:t>
            </a:r>
            <a:r>
              <a:rPr lang="el-GR" sz="1300" dirty="0" smtClean="0">
                <a:solidFill>
                  <a:schemeClr val="bg2"/>
                </a:solidFill>
                <a:latin typeface="Bahnschrift SemiLight SemiConde" pitchFamily="34" charset="0"/>
              </a:rPr>
              <a:t>με </a:t>
            </a:r>
            <a:r>
              <a:rPr lang="el-GR" sz="1300" dirty="0">
                <a:solidFill>
                  <a:schemeClr val="bg2"/>
                </a:solidFill>
                <a:latin typeface="Bahnschrift SemiLight SemiConde" pitchFamily="34" charset="0"/>
              </a:rPr>
              <a:t>15:00 (</a:t>
            </a:r>
            <a:r>
              <a:rPr lang="en-US" sz="1300" dirty="0">
                <a:solidFill>
                  <a:schemeClr val="bg2"/>
                </a:solidFill>
                <a:latin typeface="Bahnschrift SemiLight SemiConde" pitchFamily="34" charset="0"/>
              </a:rPr>
              <a:t>check in</a:t>
            </a:r>
            <a:r>
              <a:rPr lang="el-GR" sz="1300" dirty="0">
                <a:solidFill>
                  <a:schemeClr val="bg2"/>
                </a:solidFill>
                <a:latin typeface="Bahnschrift SemiLight SemiConde" pitchFamily="34" charset="0"/>
              </a:rPr>
              <a:t>) και να το παραδώσετε το αργότερο μέχρι τις 12:00 (</a:t>
            </a:r>
            <a:r>
              <a:rPr lang="en-US" sz="1300" dirty="0">
                <a:solidFill>
                  <a:schemeClr val="bg2"/>
                </a:solidFill>
                <a:latin typeface="Bahnschrift SemiLight SemiConde" pitchFamily="34" charset="0"/>
              </a:rPr>
              <a:t>check out</a:t>
            </a:r>
            <a:r>
              <a:rPr lang="el-GR" sz="1300" dirty="0">
                <a:solidFill>
                  <a:schemeClr val="bg2"/>
                </a:solidFill>
                <a:latin typeface="Bahnschrift SemiLight SemiConde" pitchFamily="34" charset="0"/>
              </a:rPr>
              <a:t>).  Οι τιμές ημιδιατροφής ( δείπνο ) που αναγράφονται στους τιμοκαταλόγους ισχύουν μόνο με κράτηση στο γραφείο μας. Στη </a:t>
            </a:r>
            <a:r>
              <a:rPr lang="en-US" sz="1300" dirty="0">
                <a:solidFill>
                  <a:schemeClr val="bg2"/>
                </a:solidFill>
                <a:latin typeface="Bahnschrift SemiLight SemiConde" pitchFamily="34" charset="0"/>
              </a:rPr>
              <a:t>reception</a:t>
            </a:r>
            <a:r>
              <a:rPr lang="el-GR" sz="1300" dirty="0">
                <a:solidFill>
                  <a:schemeClr val="bg2"/>
                </a:solidFill>
                <a:latin typeface="Bahnschrift SemiLight SemiConde" pitchFamily="34" charset="0"/>
              </a:rPr>
              <a:t> του ξενοδοχείου η τιμή μπορεί να διαφέρει. Ενήλικες και παιδιά ταξιδεύουν υποχρεωτικά με ή ταυτότητα νέου τύπου με λατινικούς χαρακτήρες </a:t>
            </a:r>
            <a:r>
              <a:rPr lang="el-GR" sz="1300" dirty="0" smtClean="0">
                <a:solidFill>
                  <a:schemeClr val="bg2"/>
                </a:solidFill>
                <a:latin typeface="Bahnschrift SemiLight SemiConde" pitchFamily="34" charset="0"/>
              </a:rPr>
              <a:t>ή </a:t>
            </a:r>
            <a:r>
              <a:rPr lang="el-GR" sz="1300" dirty="0">
                <a:solidFill>
                  <a:schemeClr val="bg2"/>
                </a:solidFill>
                <a:latin typeface="Bahnschrift SemiLight SemiConde" pitchFamily="34" charset="0"/>
              </a:rPr>
              <a:t>διαβατήριο νέου </a:t>
            </a:r>
            <a:r>
              <a:rPr lang="el-GR" sz="1300" dirty="0" smtClean="0">
                <a:solidFill>
                  <a:schemeClr val="bg2"/>
                </a:solidFill>
                <a:latin typeface="Bahnschrift SemiLight SemiConde" pitchFamily="34" charset="0"/>
              </a:rPr>
              <a:t>τύπου σε ισχύ. </a:t>
            </a:r>
            <a:r>
              <a:rPr lang="el-GR" sz="1300" dirty="0">
                <a:solidFill>
                  <a:schemeClr val="bg2"/>
                </a:solidFill>
                <a:latin typeface="Bahnschrift SemiLight SemiConde" pitchFamily="34" charset="0"/>
              </a:rPr>
              <a:t>Σε καμία περίπτωση δεν ευθύνεται ο διοργανωτής ή το συνεργαζόμενο γραφείο για την αδυναμία επίδειξης των ταξιδιωτικών εγγράφων κατά τον έλεγχο στα </a:t>
            </a:r>
            <a:r>
              <a:rPr lang="el-GR" sz="1300" dirty="0" smtClean="0">
                <a:solidFill>
                  <a:schemeClr val="bg2"/>
                </a:solidFill>
                <a:latin typeface="Bahnschrift SemiLight SemiConde" pitchFamily="34" charset="0"/>
              </a:rPr>
              <a:t>σύνορα ή άρνησης εισόδου στη Βουλγαρία κατά τον έλεγχο και δεν φέρει ευθύνη για την επιστροφή του επιβάτη στον τόπο επιβίβασης. </a:t>
            </a:r>
            <a:r>
              <a:rPr lang="el-GR" sz="1300" dirty="0">
                <a:solidFill>
                  <a:schemeClr val="bg2"/>
                </a:solidFill>
                <a:latin typeface="Bahnschrift SemiLight SemiConde" pitchFamily="34" charset="0"/>
              </a:rPr>
              <a:t>Οι κάτοχοι μη ελληνικών εγγράφων έχουν την ευθύνη για τη διέλευση των συνόρων. Οι υπηρεσιακές ταυτότητες δεν αποτελούν ταξιδιωτικό έγγραφο (στρατιωτικών, λιμενικών, πυροσβεστών). Παιδιά κάτω των 18 ετών που ταξιδεύουν με ένα γονέα χρειάζονται επικυρωμένη συγκατάθεση του άλλου γονέα. Παιδιά κάτω των 18 ετών που ταξιδεύουν χωρίς τους γονείς τους χρειάζονται επικυρωμένη συγκατάθεση και από τους δύο γονείς. Προ-κρατήσεις σε συγκεκριμένες θέσεις στο πούλμαν δεν γίνονται δεκτές εκτός περιπτώσεων που αφορούν λόγους υγείας. </a:t>
            </a:r>
            <a:r>
              <a:rPr lang="el-GR" sz="1300" dirty="0" smtClean="0">
                <a:solidFill>
                  <a:schemeClr val="bg2"/>
                </a:solidFill>
                <a:latin typeface="Bahnschrift SemiLight SemiConde" pitchFamily="34" charset="0"/>
              </a:rPr>
              <a:t>Οι θέσεις 1</a:t>
            </a:r>
            <a:r>
              <a:rPr lang="el-GR" sz="1300" baseline="30000" dirty="0" smtClean="0">
                <a:solidFill>
                  <a:schemeClr val="bg2"/>
                </a:solidFill>
                <a:latin typeface="Bahnschrift SemiLight SemiConde" pitchFamily="34" charset="0"/>
              </a:rPr>
              <a:t>ης</a:t>
            </a:r>
            <a:r>
              <a:rPr lang="el-GR" sz="1300" dirty="0" smtClean="0">
                <a:solidFill>
                  <a:schemeClr val="bg2"/>
                </a:solidFill>
                <a:latin typeface="Bahnschrift SemiLight SemiConde" pitchFamily="34" charset="0"/>
              </a:rPr>
              <a:t> σειράς πίσω από τον οδηγό δεν διατίθενται για λόγους ασφαλείας. Οι </a:t>
            </a:r>
            <a:r>
              <a:rPr lang="el-GR" sz="1300" dirty="0">
                <a:solidFill>
                  <a:schemeClr val="bg2"/>
                </a:solidFill>
                <a:latin typeface="Bahnschrift SemiLight SemiConde" pitchFamily="34" charset="0"/>
              </a:rPr>
              <a:t>θέσεις δεν είναι αριθμημένες και οι αποστάσεις μεταξύ των καθισμάτων είναι οι βασικές για την κατηγορία του οχήματος. Όλοι οι επιβάτες πρέπει να βρίσκονται στο προκαθορισμένο σημείο αναχώρησης τουλάχιστον 15 λεπτά πριν την ώρα αναχώρησης, και είναι υπεύθυνοι για την έγκαιρη επιβίβασή τους στους ενδιάμεσους σταθμούς . Η προσέλευση την ακριβή </a:t>
            </a:r>
            <a:r>
              <a:rPr lang="el-GR" sz="1300" dirty="0" smtClean="0">
                <a:solidFill>
                  <a:schemeClr val="bg2"/>
                </a:solidFill>
                <a:latin typeface="Bahnschrift SemiLight SemiConde" pitchFamily="34" charset="0"/>
              </a:rPr>
              <a:t>ώρα συνάντησης </a:t>
            </a:r>
            <a:r>
              <a:rPr lang="el-GR" sz="1300" dirty="0">
                <a:solidFill>
                  <a:schemeClr val="bg2"/>
                </a:solidFill>
                <a:latin typeface="Bahnschrift SemiLight SemiConde" pitchFamily="34" charset="0"/>
              </a:rPr>
              <a:t>για τις </a:t>
            </a:r>
            <a:r>
              <a:rPr lang="el-GR" sz="1300" dirty="0" smtClean="0">
                <a:solidFill>
                  <a:schemeClr val="bg2"/>
                </a:solidFill>
                <a:latin typeface="Bahnschrift SemiLight SemiConde" pitchFamily="34" charset="0"/>
              </a:rPr>
              <a:t>αναχωρήσεις, </a:t>
            </a:r>
            <a:r>
              <a:rPr lang="el-GR" sz="1300" dirty="0">
                <a:solidFill>
                  <a:schemeClr val="bg2"/>
                </a:solidFill>
                <a:latin typeface="Bahnschrift SemiLight SemiConde" pitchFamily="34" charset="0"/>
              </a:rPr>
              <a:t>προαιρετικές εκδρομές, ξεναγήσεις, μεταφορές είναι αποκλειστική ευθύνη του ταξιδιώτη και σε περιπτώσεις καθυστέρησης ο αρχηγός της εκδρομής έχει το δικαίωμα να αναχωρήσει χωρίς </a:t>
            </a:r>
            <a:r>
              <a:rPr lang="el-GR" sz="1300" dirty="0" smtClean="0">
                <a:solidFill>
                  <a:schemeClr val="bg2"/>
                </a:solidFill>
                <a:latin typeface="Bahnschrift SemiLight SemiConde" pitchFamily="34" charset="0"/>
              </a:rPr>
              <a:t>τον – τους ταξιδιώτες, </a:t>
            </a:r>
            <a:r>
              <a:rPr lang="el-GR" sz="1300" dirty="0">
                <a:solidFill>
                  <a:schemeClr val="bg2"/>
                </a:solidFill>
                <a:latin typeface="Bahnschrift SemiLight SemiConde" pitchFamily="34" charset="0"/>
              </a:rPr>
              <a:t>σεβόμενος τους υπόλοιπους εκδρομείς και την τήρηση του προγράμματος. Στην περίπτωση αυτή ο </a:t>
            </a:r>
            <a:r>
              <a:rPr lang="el-GR" sz="1300" dirty="0" smtClean="0">
                <a:solidFill>
                  <a:schemeClr val="bg2"/>
                </a:solidFill>
                <a:latin typeface="Bahnschrift SemiLight SemiConde" pitchFamily="34" charset="0"/>
              </a:rPr>
              <a:t>ταξιδιώτης - ες </a:t>
            </a:r>
            <a:r>
              <a:rPr lang="el-GR" sz="1300" dirty="0">
                <a:solidFill>
                  <a:schemeClr val="bg2"/>
                </a:solidFill>
                <a:latin typeface="Bahnschrift SemiLight SemiConde" pitchFamily="34" charset="0"/>
              </a:rPr>
              <a:t>δεν δικαιούται καμίας αποζημίωσης σε περίπτωση που χάσει κάποια εκδήλωση της εκδρομής, και τα  πιθανά επιπλέον έξοδα προκύψουν (π.χ. μίσθωση ταξί ή μεταφορικού μέσου) βαρύνουν αποκλειστικά τον </a:t>
            </a:r>
            <a:r>
              <a:rPr lang="el-GR" sz="1300" dirty="0" err="1" smtClean="0">
                <a:solidFill>
                  <a:schemeClr val="bg2"/>
                </a:solidFill>
                <a:latin typeface="Bahnschrift SemiLight SemiConde" pitchFamily="34" charset="0"/>
              </a:rPr>
              <a:t>ταξιδιώτη–ες</a:t>
            </a:r>
            <a:r>
              <a:rPr lang="el-GR" sz="1300" dirty="0" smtClean="0">
                <a:solidFill>
                  <a:schemeClr val="bg2"/>
                </a:solidFill>
                <a:latin typeface="Bahnschrift SemiLight SemiConde" pitchFamily="34" charset="0"/>
              </a:rPr>
              <a:t>. Ο συνοδός του γραφείου είναι πιθανό να επιβιβαστεί / αποβιβαστεί σε οποιοδήποτε σημείο της διαδρομής και δεν είναι υποχρεωτική η παρουσία του καθ όλη τη διάρκεια της διαδρομής. Ο </a:t>
            </a:r>
            <a:r>
              <a:rPr lang="el-GR" sz="1300" dirty="0">
                <a:solidFill>
                  <a:schemeClr val="bg2"/>
                </a:solidFill>
                <a:latin typeface="Bahnschrift SemiLight SemiConde" pitchFamily="34" charset="0"/>
              </a:rPr>
              <a:t>κάθε επιβάτης έχει δυνατότητα για 1 </a:t>
            </a:r>
            <a:r>
              <a:rPr lang="el-GR" sz="1300" dirty="0" smtClean="0">
                <a:solidFill>
                  <a:schemeClr val="bg2"/>
                </a:solidFill>
                <a:latin typeface="Bahnschrift SemiLight SemiConde" pitchFamily="34" charset="0"/>
              </a:rPr>
              <a:t>βαλίτσα</a:t>
            </a:r>
            <a:r>
              <a:rPr lang="en-US" sz="1300" dirty="0" smtClean="0">
                <a:solidFill>
                  <a:schemeClr val="bg2"/>
                </a:solidFill>
                <a:latin typeface="Bahnschrift SemiLight SemiConde" pitchFamily="34" charset="0"/>
              </a:rPr>
              <a:t>, 1  backpack </a:t>
            </a:r>
            <a:r>
              <a:rPr lang="el-GR" sz="1300" dirty="0" smtClean="0">
                <a:solidFill>
                  <a:schemeClr val="bg2"/>
                </a:solidFill>
                <a:latin typeface="Bahnschrift SemiLight SemiConde" pitchFamily="34" charset="0"/>
              </a:rPr>
              <a:t>ή τσάντα στο πούλμαν &amp; 1 σετ εξοπλισμού σκι ή </a:t>
            </a:r>
            <a:r>
              <a:rPr lang="en-US" sz="1300" dirty="0" smtClean="0">
                <a:solidFill>
                  <a:schemeClr val="bg2"/>
                </a:solidFill>
                <a:latin typeface="Bahnschrift SemiLight SemiConde" pitchFamily="34" charset="0"/>
              </a:rPr>
              <a:t>snowboard</a:t>
            </a:r>
            <a:r>
              <a:rPr lang="el-GR" sz="1300" dirty="0" smtClean="0">
                <a:solidFill>
                  <a:schemeClr val="bg2"/>
                </a:solidFill>
                <a:latin typeface="Bahnschrift SemiLight SemiConde" pitchFamily="34" charset="0"/>
              </a:rPr>
              <a:t>. </a:t>
            </a:r>
            <a:r>
              <a:rPr lang="el-GR" sz="1300" dirty="0">
                <a:solidFill>
                  <a:schemeClr val="bg2"/>
                </a:solidFill>
                <a:latin typeface="Bahnschrift SemiLight SemiConde" pitchFamily="34" charset="0"/>
              </a:rPr>
              <a:t>Η εταιρεία επιφυλάσσεται αναλόγως πληρότητας να αρνηθεί την μεταφορά 2</a:t>
            </a:r>
            <a:r>
              <a:rPr lang="el-GR" sz="1300" baseline="30000" dirty="0">
                <a:solidFill>
                  <a:schemeClr val="bg2"/>
                </a:solidFill>
                <a:latin typeface="Bahnschrift SemiLight SemiConde" pitchFamily="34" charset="0"/>
              </a:rPr>
              <a:t>ης</a:t>
            </a:r>
            <a:r>
              <a:rPr lang="el-GR" sz="1300" dirty="0">
                <a:solidFill>
                  <a:schemeClr val="bg2"/>
                </a:solidFill>
                <a:latin typeface="Bahnschrift SemiLight SemiConde" pitchFamily="34" charset="0"/>
              </a:rPr>
              <a:t> βαλίτσας κατ άτομο. Η εταιρεία δεν ευθύνεται για απώλεια αποσκευής ή αντικειμένων στο πούλμαν. Για οποιαδήποτε αντικείμενα αξίας που μεταφέρετε μαζί σας (ηλεκτρονικό εξοπλισμό, κοσμήματα, αντικείμενα αξίας κ.λπ.) η φύλαξή και εποπτεία τους καθ όλη τη διάρκεια της εκδρομής αποτελεί ευθύνη του ταξιδιώτη. </a:t>
            </a:r>
            <a:r>
              <a:rPr lang="el-GR" sz="1300" dirty="0" smtClean="0">
                <a:solidFill>
                  <a:schemeClr val="bg2"/>
                </a:solidFill>
                <a:latin typeface="Bahnschrift SemiLight SemiConde" pitchFamily="34" charset="0"/>
              </a:rPr>
              <a:t>Με </a:t>
            </a:r>
            <a:r>
              <a:rPr lang="el-GR" sz="1300" dirty="0">
                <a:solidFill>
                  <a:schemeClr val="bg2"/>
                </a:solidFill>
                <a:latin typeface="Bahnschrift SemiLight SemiConde" pitchFamily="34" charset="0"/>
              </a:rPr>
              <a:t>βάση το νόμο που διέπει τις μεταφορές με πούλμαν, είναι υποχρεωτική η στάση για 25 - 45 λεπτά για κάθε 4 ώρες διαδρομής. Οι στάσεις για ξεκούραση που πραγματοποιούνται κατά τη διάρκεια της διαδρομής καθορίζονται με βάση αυτό το νόμο και επηρεάζονται από αστάθμητους παράγοντες όπως κίνηση και καιρικές συνθήκες. Το γραφείο μας δεν ευθύνεται για ανωμαλίες που μπορεί να προκύψουν στην εκτέλεση της εκδρομής και σε γεγονότα που συνιστούν καταστάσεις ανωτέρας βίας (δυσμενείς καιρικές συνθήκες, απεργίες, βλάβες μεταφορικών </a:t>
            </a:r>
            <a:r>
              <a:rPr lang="el-GR" sz="1300" dirty="0" smtClean="0">
                <a:solidFill>
                  <a:schemeClr val="bg2"/>
                </a:solidFill>
                <a:latin typeface="Bahnschrift SemiLight SemiConde" pitchFamily="34" charset="0"/>
              </a:rPr>
              <a:t>μέσων </a:t>
            </a:r>
            <a:r>
              <a:rPr lang="el-GR" sz="1300" dirty="0">
                <a:solidFill>
                  <a:schemeClr val="bg2"/>
                </a:solidFill>
                <a:latin typeface="Bahnschrift SemiLight SemiConde" pitchFamily="34" charset="0"/>
              </a:rPr>
              <a:t>όπως πούλμαν κ.λπ.) καθώς επίσης και για πιθανά ατυχήματα, ασθένειες εξαιτίας κλιματολογικών συνθηκών, επιδημίες, δηλητηριάσεις, εγκληματικές πράξεις, κλοπή αντικειμένων, φθορά ή απώλεια αποσκευών, χρημάτων, διαβατηρίων κ.λπ</a:t>
            </a:r>
            <a:r>
              <a:rPr lang="el-GR" sz="1300" dirty="0" smtClean="0">
                <a:solidFill>
                  <a:schemeClr val="bg2"/>
                </a:solidFill>
                <a:latin typeface="Bahnschrift SemiLight SemiConde" pitchFamily="34" charset="0"/>
              </a:rPr>
              <a:t>. Οι </a:t>
            </a:r>
            <a:r>
              <a:rPr lang="el-GR" sz="1300" dirty="0">
                <a:solidFill>
                  <a:schemeClr val="bg2"/>
                </a:solidFill>
                <a:latin typeface="Bahnschrift SemiLight SemiConde" pitchFamily="34" charset="0"/>
              </a:rPr>
              <a:t>δραστηριότητες στο βουνό </a:t>
            </a:r>
            <a:r>
              <a:rPr lang="el-GR" sz="1300" dirty="0" smtClean="0">
                <a:solidFill>
                  <a:schemeClr val="bg2"/>
                </a:solidFill>
                <a:latin typeface="Bahnschrift SemiLight SemiConde" pitchFamily="34" charset="0"/>
              </a:rPr>
              <a:t>όπως </a:t>
            </a:r>
            <a:r>
              <a:rPr lang="en-US" sz="1300" dirty="0">
                <a:solidFill>
                  <a:schemeClr val="bg2"/>
                </a:solidFill>
                <a:latin typeface="Bahnschrift SemiLight SemiConde" pitchFamily="34" charset="0"/>
              </a:rPr>
              <a:t>Ski</a:t>
            </a:r>
            <a:r>
              <a:rPr lang="el-GR" sz="1300" dirty="0">
                <a:solidFill>
                  <a:schemeClr val="bg2"/>
                </a:solidFill>
                <a:latin typeface="Bahnschrift SemiLight SemiConde" pitchFamily="34" charset="0"/>
              </a:rPr>
              <a:t>, </a:t>
            </a:r>
            <a:r>
              <a:rPr lang="en-US" sz="1300" dirty="0">
                <a:solidFill>
                  <a:schemeClr val="bg2"/>
                </a:solidFill>
                <a:latin typeface="Bahnschrift SemiLight SemiConde" pitchFamily="34" charset="0"/>
              </a:rPr>
              <a:t>Snowboard</a:t>
            </a:r>
            <a:r>
              <a:rPr lang="el-GR" sz="1300" dirty="0">
                <a:solidFill>
                  <a:schemeClr val="bg2"/>
                </a:solidFill>
                <a:latin typeface="Bahnschrift SemiLight SemiConde" pitchFamily="34" charset="0"/>
              </a:rPr>
              <a:t>, έλκηθρο , </a:t>
            </a:r>
            <a:r>
              <a:rPr lang="el-GR" sz="1300" dirty="0" smtClean="0">
                <a:solidFill>
                  <a:schemeClr val="bg2"/>
                </a:solidFill>
                <a:latin typeface="Bahnschrift SemiLight SemiConde" pitchFamily="34" charset="0"/>
              </a:rPr>
              <a:t>αλλά και οποιεσδήποτε άλλες </a:t>
            </a:r>
            <a:r>
              <a:rPr lang="el-GR" sz="1300" dirty="0">
                <a:solidFill>
                  <a:schemeClr val="bg2"/>
                </a:solidFill>
                <a:latin typeface="Bahnschrift SemiLight SemiConde" pitchFamily="34" charset="0"/>
              </a:rPr>
              <a:t>δεν καλύπτονται με ασφάλεια ατυχήματος από το γραφείο, το οποίο δεν φέρει καμία ευθύνη σε περίπτωση τραυματισμού κατά τις δραστηριότητες αυτές. Ασφάλιση παρέχεται μόνο από ιδιωτική πρωτοβουλία κάθε </a:t>
            </a:r>
            <a:r>
              <a:rPr lang="el-GR" sz="1300" dirty="0" smtClean="0">
                <a:solidFill>
                  <a:schemeClr val="bg2"/>
                </a:solidFill>
                <a:latin typeface="Bahnschrift SemiLight SemiConde" pitchFamily="34" charset="0"/>
              </a:rPr>
              <a:t>ταξιδιώτη ( ζητήστε προσφορά ) . Η </a:t>
            </a:r>
            <a:r>
              <a:rPr lang="el-GR" sz="1300" dirty="0">
                <a:solidFill>
                  <a:schemeClr val="bg2"/>
                </a:solidFill>
                <a:latin typeface="Bahnschrift SemiLight SemiConde" pitchFamily="34" charset="0"/>
              </a:rPr>
              <a:t>συμμετοχή στο ταξίδι προϋποθέτει την ανάγνωση - κατανόηση και αποδοχή των παραπάνω καθώς και των γενικών όρων </a:t>
            </a:r>
            <a:r>
              <a:rPr lang="el-GR" sz="1300" dirty="0" smtClean="0">
                <a:solidFill>
                  <a:schemeClr val="bg2"/>
                </a:solidFill>
                <a:latin typeface="Bahnschrift SemiLight SemiConde" pitchFamily="34" charset="0"/>
              </a:rPr>
              <a:t>συμμετοχής</a:t>
            </a:r>
            <a:endParaRPr lang="en-US" dirty="0">
              <a:solidFill>
                <a:schemeClr val="bg2"/>
              </a:solidFill>
              <a:latin typeface="Bahnschrift SemiLight SemiConde" pitchFamily="34" charset="0"/>
            </a:endParaRPr>
          </a:p>
        </p:txBody>
      </p:sp>
      <p:pic>
        <p:nvPicPr>
          <p:cNvPr id="2" name="Picture 2" descr="Z:\PHOTO DATABASE\FREE PHOTOS\SKI\bansko meta ta xristougenna apo athina.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47949" y="-864747"/>
            <a:ext cx="5353240" cy="3249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51397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7537" y="711666"/>
            <a:ext cx="7044600" cy="5858468"/>
          </a:xfrm>
        </p:spPr>
        <p:txBody>
          <a:bodyPr>
            <a:noAutofit/>
          </a:bodyPr>
          <a:lstStyle/>
          <a:p>
            <a:r>
              <a:rPr lang="el-GR" sz="1600" b="1" dirty="0">
                <a:solidFill>
                  <a:schemeClr val="bg2"/>
                </a:solidFill>
                <a:latin typeface="Bahnschrift SemiLight SemiConde" pitchFamily="34" charset="0"/>
              </a:rPr>
              <a:t>1</a:t>
            </a:r>
            <a:r>
              <a:rPr lang="el-GR" sz="1600" b="1" baseline="30000" dirty="0">
                <a:solidFill>
                  <a:schemeClr val="bg2"/>
                </a:solidFill>
                <a:latin typeface="Bahnschrift SemiLight SemiConde" pitchFamily="34" charset="0"/>
              </a:rPr>
              <a:t>η </a:t>
            </a:r>
            <a:r>
              <a:rPr lang="el-GR" sz="1600" b="1" dirty="0">
                <a:solidFill>
                  <a:schemeClr val="bg2"/>
                </a:solidFill>
                <a:latin typeface="Bahnschrift SemiLight SemiConde" pitchFamily="34" charset="0"/>
              </a:rPr>
              <a:t> ημέρα: ΑΘΗΝΑ – ΜΠΑΝΣΚΟ</a:t>
            </a:r>
            <a:r>
              <a:rPr lang="en-US" sz="1600" dirty="0">
                <a:solidFill>
                  <a:schemeClr val="bg2"/>
                </a:solidFill>
                <a:latin typeface="Bahnschrift SemiLight SemiConde" pitchFamily="34" charset="0"/>
              </a:rPr>
              <a:t/>
            </a:r>
            <a:br>
              <a:rPr lang="en-US" sz="1600" dirty="0">
                <a:solidFill>
                  <a:schemeClr val="bg2"/>
                </a:solidFill>
                <a:latin typeface="Bahnschrift SemiLight SemiConde" pitchFamily="34" charset="0"/>
              </a:rPr>
            </a:br>
            <a:r>
              <a:rPr lang="el-GR" sz="1600" dirty="0">
                <a:solidFill>
                  <a:schemeClr val="bg2"/>
                </a:solidFill>
                <a:latin typeface="Bahnschrift SemiLight SemiConde" pitchFamily="34" charset="0"/>
              </a:rPr>
              <a:t>Συγκέντρωση και αναχώρηση από Αθήνα για Προμαχώνα, με ενδιάμεσες στάσεις για καφέ και ξεκούραση, άφιξη στα σύνορα. Σύντομη στάση, κατόπιν αναχώρηση για </a:t>
            </a:r>
            <a:r>
              <a:rPr lang="el-GR" sz="1600" dirty="0" err="1">
                <a:solidFill>
                  <a:schemeClr val="bg2"/>
                </a:solidFill>
                <a:latin typeface="Bahnschrift SemiLight SemiConde" pitchFamily="34" charset="0"/>
              </a:rPr>
              <a:t>Μπάνσκο</a:t>
            </a:r>
            <a:r>
              <a:rPr lang="el-GR" sz="1600" dirty="0">
                <a:solidFill>
                  <a:schemeClr val="bg2"/>
                </a:solidFill>
                <a:latin typeface="Bahnschrift SemiLight SemiConde" pitchFamily="34" charset="0"/>
              </a:rPr>
              <a:t>, θα ανηφορίσουμε για  τα στενά της </a:t>
            </a:r>
            <a:r>
              <a:rPr lang="el-GR" sz="1600" dirty="0" err="1">
                <a:solidFill>
                  <a:schemeClr val="bg2"/>
                </a:solidFill>
                <a:latin typeface="Bahnschrift SemiLight SemiConde" pitchFamily="34" charset="0"/>
              </a:rPr>
              <a:t>Κρέσνα</a:t>
            </a:r>
            <a:r>
              <a:rPr lang="el-GR" sz="1600" dirty="0">
                <a:solidFill>
                  <a:schemeClr val="bg2"/>
                </a:solidFill>
                <a:latin typeface="Bahnschrift SemiLight SemiConde" pitchFamily="34" charset="0"/>
              </a:rPr>
              <a:t> και στο </a:t>
            </a:r>
            <a:r>
              <a:rPr lang="el-GR" sz="1600" dirty="0" err="1">
                <a:solidFill>
                  <a:schemeClr val="bg2"/>
                </a:solidFill>
                <a:latin typeface="Bahnschrift SemiLight SemiConde" pitchFamily="34" charset="0"/>
              </a:rPr>
              <a:t>Σιμιτλί</a:t>
            </a:r>
            <a:r>
              <a:rPr lang="el-GR" sz="1600" dirty="0">
                <a:solidFill>
                  <a:schemeClr val="bg2"/>
                </a:solidFill>
                <a:latin typeface="Bahnschrift SemiLight SemiConde" pitchFamily="34" charset="0"/>
              </a:rPr>
              <a:t> θα αφήσουμε την εθνική οδό για να διανύσουμε τα τελευταία 42χλμ στην κοιλάδα του ποταμού </a:t>
            </a:r>
            <a:r>
              <a:rPr lang="el-GR" sz="1600" dirty="0" err="1">
                <a:solidFill>
                  <a:schemeClr val="bg2"/>
                </a:solidFill>
                <a:latin typeface="Bahnschrift SemiLight SemiConde" pitchFamily="34" charset="0"/>
              </a:rPr>
              <a:t>Ελοβίκο</a:t>
            </a:r>
            <a:r>
              <a:rPr lang="el-GR" sz="1600" dirty="0">
                <a:solidFill>
                  <a:schemeClr val="bg2"/>
                </a:solidFill>
                <a:latin typeface="Bahnschrift SemiLight SemiConde" pitchFamily="34" charset="0"/>
              </a:rPr>
              <a:t>. Θα φθάσουμε στα 950 μέτρα υψόμετρο για στο πανέμορφο οροπέδιο του </a:t>
            </a:r>
            <a:r>
              <a:rPr lang="el-GR" sz="1600" dirty="0" err="1">
                <a:solidFill>
                  <a:schemeClr val="bg2"/>
                </a:solidFill>
                <a:latin typeface="Bahnschrift SemiLight SemiConde" pitchFamily="34" charset="0"/>
              </a:rPr>
              <a:t>Ραζλόγκ</a:t>
            </a:r>
            <a:r>
              <a:rPr lang="el-GR" sz="1600" dirty="0">
                <a:solidFill>
                  <a:schemeClr val="bg2"/>
                </a:solidFill>
                <a:latin typeface="Bahnschrift SemiLight SemiConde" pitchFamily="34" charset="0"/>
              </a:rPr>
              <a:t>. Άφιξη στο </a:t>
            </a:r>
            <a:r>
              <a:rPr lang="el-GR" sz="1600" dirty="0" err="1">
                <a:solidFill>
                  <a:schemeClr val="bg2"/>
                </a:solidFill>
                <a:latin typeface="Bahnschrift SemiLight SemiConde" pitchFamily="34" charset="0"/>
              </a:rPr>
              <a:t>Μπάνσκο</a:t>
            </a:r>
            <a:r>
              <a:rPr lang="el-GR" sz="1600" dirty="0">
                <a:solidFill>
                  <a:schemeClr val="bg2"/>
                </a:solidFill>
                <a:latin typeface="Bahnschrift SemiLight SemiConde" pitchFamily="34" charset="0"/>
              </a:rPr>
              <a:t> και πριν την άφιξη στο ξενοδοχείο </a:t>
            </a:r>
            <a:r>
              <a:rPr lang="el-GR" sz="1600" dirty="0" smtClean="0">
                <a:solidFill>
                  <a:schemeClr val="bg2"/>
                </a:solidFill>
                <a:latin typeface="Bahnschrift SemiLight SemiConde" pitchFamily="34" charset="0"/>
              </a:rPr>
              <a:t>μας. </a:t>
            </a:r>
            <a:r>
              <a:rPr lang="el-GR" sz="1600" dirty="0">
                <a:solidFill>
                  <a:schemeClr val="bg2"/>
                </a:solidFill>
                <a:latin typeface="Bahnschrift SemiLight SemiConde" pitchFamily="34" charset="0"/>
              </a:rPr>
              <a:t>Ελεύθερος χρόνος για μία πρώτη βόλτα στο ιστορικό κέντρο του </a:t>
            </a:r>
            <a:r>
              <a:rPr lang="el-GR" sz="1600" dirty="0" err="1">
                <a:solidFill>
                  <a:schemeClr val="bg2"/>
                </a:solidFill>
                <a:latin typeface="Bahnschrift SemiLight SemiConde" pitchFamily="34" charset="0"/>
              </a:rPr>
              <a:t>Μπάνσκο</a:t>
            </a:r>
            <a:r>
              <a:rPr lang="el-GR" sz="1600" dirty="0">
                <a:solidFill>
                  <a:schemeClr val="bg2"/>
                </a:solidFill>
                <a:latin typeface="Bahnschrift SemiLight SemiConde" pitchFamily="34" charset="0"/>
              </a:rPr>
              <a:t> ή όσοι το επιθυμούν </a:t>
            </a:r>
            <a:r>
              <a:rPr lang="en-US" sz="1600" dirty="0">
                <a:solidFill>
                  <a:schemeClr val="bg2"/>
                </a:solidFill>
                <a:latin typeface="Bahnschrift SemiLight SemiConde" pitchFamily="34" charset="0"/>
              </a:rPr>
              <a:t>ski</a:t>
            </a:r>
            <a:r>
              <a:rPr lang="el-GR" sz="1600" dirty="0">
                <a:solidFill>
                  <a:schemeClr val="bg2"/>
                </a:solidFill>
                <a:latin typeface="Bahnschrift SemiLight SemiConde" pitchFamily="34" charset="0"/>
              </a:rPr>
              <a:t> στο χιονοδρομικό κέντρο. </a:t>
            </a:r>
            <a:r>
              <a:rPr lang="en-US" sz="1600" dirty="0">
                <a:solidFill>
                  <a:schemeClr val="bg2"/>
                </a:solidFill>
                <a:latin typeface="Bahnschrift SemiLight SemiConde" pitchFamily="34" charset="0"/>
              </a:rPr>
              <a:t/>
            </a:r>
            <a:br>
              <a:rPr lang="en-US" sz="1600" dirty="0">
                <a:solidFill>
                  <a:schemeClr val="bg2"/>
                </a:solidFill>
                <a:latin typeface="Bahnschrift SemiLight SemiConde" pitchFamily="34" charset="0"/>
              </a:rPr>
            </a:br>
            <a:r>
              <a:rPr lang="el-GR" sz="1600" b="1" dirty="0">
                <a:solidFill>
                  <a:schemeClr val="bg2"/>
                </a:solidFill>
                <a:latin typeface="Bahnschrift SemiLight SemiConde" pitchFamily="34" charset="0"/>
              </a:rPr>
              <a:t> </a:t>
            </a:r>
            <a:r>
              <a:rPr lang="en-US" sz="1600" dirty="0">
                <a:solidFill>
                  <a:schemeClr val="bg2"/>
                </a:solidFill>
                <a:latin typeface="Bahnschrift SemiLight SemiConde" pitchFamily="34" charset="0"/>
              </a:rPr>
              <a:t/>
            </a:r>
            <a:br>
              <a:rPr lang="en-US" sz="1600" dirty="0">
                <a:solidFill>
                  <a:schemeClr val="bg2"/>
                </a:solidFill>
                <a:latin typeface="Bahnschrift SemiLight SemiConde" pitchFamily="34" charset="0"/>
              </a:rPr>
            </a:br>
            <a:r>
              <a:rPr lang="el-GR" sz="1600" b="1" dirty="0">
                <a:solidFill>
                  <a:schemeClr val="bg2"/>
                </a:solidFill>
                <a:latin typeface="Bahnschrift SemiLight SemiConde" pitchFamily="34" charset="0"/>
              </a:rPr>
              <a:t>2</a:t>
            </a:r>
            <a:r>
              <a:rPr lang="el-GR" sz="1600" b="1" baseline="30000" dirty="0">
                <a:solidFill>
                  <a:schemeClr val="bg2"/>
                </a:solidFill>
                <a:latin typeface="Bahnschrift SemiLight SemiConde" pitchFamily="34" charset="0"/>
              </a:rPr>
              <a:t>η </a:t>
            </a:r>
            <a:r>
              <a:rPr lang="el-GR" sz="1600" b="1" dirty="0">
                <a:solidFill>
                  <a:schemeClr val="bg2"/>
                </a:solidFill>
                <a:latin typeface="Bahnschrift SemiLight SemiConde" pitchFamily="34" charset="0"/>
              </a:rPr>
              <a:t>- 3</a:t>
            </a:r>
            <a:r>
              <a:rPr lang="el-GR" sz="1600" b="1" baseline="30000" dirty="0">
                <a:solidFill>
                  <a:schemeClr val="bg2"/>
                </a:solidFill>
                <a:latin typeface="Bahnschrift SemiLight SemiConde" pitchFamily="34" charset="0"/>
              </a:rPr>
              <a:t>η</a:t>
            </a:r>
            <a:r>
              <a:rPr lang="el-GR" sz="1600" b="1" dirty="0">
                <a:solidFill>
                  <a:schemeClr val="bg2"/>
                </a:solidFill>
                <a:latin typeface="Bahnschrift SemiLight SemiConde" pitchFamily="34" charset="0"/>
              </a:rPr>
              <a:t> - 4</a:t>
            </a:r>
            <a:r>
              <a:rPr lang="el-GR" sz="1600" b="1" baseline="30000" dirty="0">
                <a:solidFill>
                  <a:schemeClr val="bg2"/>
                </a:solidFill>
                <a:latin typeface="Bahnschrift SemiLight SemiConde" pitchFamily="34" charset="0"/>
              </a:rPr>
              <a:t>η</a:t>
            </a:r>
            <a:r>
              <a:rPr lang="el-GR" sz="1600" b="1" dirty="0">
                <a:solidFill>
                  <a:schemeClr val="bg2"/>
                </a:solidFill>
                <a:latin typeface="Bahnschrift SemiLight SemiConde" pitchFamily="34" charset="0"/>
              </a:rPr>
              <a:t> ημέρα : ΜΠΑΝΣΚΟ </a:t>
            </a:r>
            <a:r>
              <a:rPr lang="en-US" sz="1600" dirty="0">
                <a:solidFill>
                  <a:schemeClr val="bg2"/>
                </a:solidFill>
                <a:latin typeface="Bahnschrift SemiLight SemiConde" pitchFamily="34" charset="0"/>
              </a:rPr>
              <a:t/>
            </a:r>
            <a:br>
              <a:rPr lang="en-US" sz="1600" dirty="0">
                <a:solidFill>
                  <a:schemeClr val="bg2"/>
                </a:solidFill>
                <a:latin typeface="Bahnschrift SemiLight SemiConde" pitchFamily="34" charset="0"/>
              </a:rPr>
            </a:br>
            <a:r>
              <a:rPr lang="el-GR" sz="1600" dirty="0">
                <a:solidFill>
                  <a:schemeClr val="bg2"/>
                </a:solidFill>
                <a:latin typeface="Bahnschrift SemiLight SemiConde" pitchFamily="34" charset="0"/>
              </a:rPr>
              <a:t>Ημέρα ελεύθερη για σκι ή </a:t>
            </a:r>
            <a:r>
              <a:rPr lang="en-US" sz="1600" dirty="0">
                <a:solidFill>
                  <a:schemeClr val="bg2"/>
                </a:solidFill>
                <a:latin typeface="Bahnschrift SemiLight SemiConde" pitchFamily="34" charset="0"/>
              </a:rPr>
              <a:t>snowboard</a:t>
            </a:r>
            <a:r>
              <a:rPr lang="el-GR" sz="1600" dirty="0">
                <a:solidFill>
                  <a:schemeClr val="bg2"/>
                </a:solidFill>
                <a:latin typeface="Bahnschrift SemiLight SemiConde" pitchFamily="34" charset="0"/>
              </a:rPr>
              <a:t> στο χιονοδρομικό κέντρο ή απολαύσετε μία βόλτα και ψώνια στο ιστορικό κέντρο. Μπορείτε να συμμετέχετε σε μία από τις </a:t>
            </a:r>
            <a:r>
              <a:rPr lang="el-GR" sz="1600" b="1" dirty="0">
                <a:solidFill>
                  <a:schemeClr val="bg2"/>
                </a:solidFill>
                <a:latin typeface="Bahnschrift SemiLight SemiConde" pitchFamily="34" charset="0"/>
              </a:rPr>
              <a:t>προαιρετικές δραστηριότητες </a:t>
            </a:r>
            <a:r>
              <a:rPr lang="el-GR" sz="1600" dirty="0">
                <a:solidFill>
                  <a:schemeClr val="bg2"/>
                </a:solidFill>
                <a:latin typeface="Bahnschrift SemiLight SemiConde" pitchFamily="34" charset="0"/>
              </a:rPr>
              <a:t>όπως ολοήμερη εκδρομή στη Σόφια, ενώ στο </a:t>
            </a:r>
            <a:r>
              <a:rPr lang="el-GR" sz="1600" dirty="0" err="1">
                <a:solidFill>
                  <a:schemeClr val="bg2"/>
                </a:solidFill>
                <a:latin typeface="Bahnschrift SemiLight SemiConde" pitchFamily="34" charset="0"/>
              </a:rPr>
              <a:t>Μπάνσκο</a:t>
            </a:r>
            <a:r>
              <a:rPr lang="el-GR" sz="1600" dirty="0">
                <a:solidFill>
                  <a:schemeClr val="bg2"/>
                </a:solidFill>
                <a:latin typeface="Bahnschrift SemiLight SemiConde" pitchFamily="34" charset="0"/>
              </a:rPr>
              <a:t> βόλτες με 8Χ8 ή περίπατος στον Εθνικό Δρυμό </a:t>
            </a:r>
            <a:r>
              <a:rPr lang="el-GR" sz="1600" dirty="0" err="1">
                <a:solidFill>
                  <a:schemeClr val="bg2"/>
                </a:solidFill>
                <a:latin typeface="Bahnschrift SemiLight SemiConde" pitchFamily="34" charset="0"/>
              </a:rPr>
              <a:t>Πίριν</a:t>
            </a:r>
            <a:r>
              <a:rPr lang="el-GR" sz="1600" dirty="0">
                <a:solidFill>
                  <a:schemeClr val="bg2"/>
                </a:solidFill>
                <a:latin typeface="Bahnschrift SemiLight SemiConde" pitchFamily="34" charset="0"/>
              </a:rPr>
              <a:t> ή χαλάρωση στις ιαματικές πηγές της Μπάνια. Το βράδυ πολλές οι επιλογές και οι προτάσεις μας για την έξοδό σας για φαγητό ή ποτό καθώς κάθε εβδομάδα υπάρχουν προγραμματισμένα </a:t>
            </a:r>
            <a:r>
              <a:rPr lang="en-US" sz="1600" dirty="0">
                <a:solidFill>
                  <a:schemeClr val="bg2"/>
                </a:solidFill>
                <a:latin typeface="Bahnschrift SemiLight SemiConde" pitchFamily="34" charset="0"/>
              </a:rPr>
              <a:t>event</a:t>
            </a:r>
            <a:r>
              <a:rPr lang="el-GR" sz="1600" dirty="0">
                <a:solidFill>
                  <a:schemeClr val="bg2"/>
                </a:solidFill>
                <a:latin typeface="Bahnschrift SemiLight SemiConde" pitchFamily="34" charset="0"/>
              </a:rPr>
              <a:t> στα καλύτερα </a:t>
            </a:r>
            <a:r>
              <a:rPr lang="en-US" sz="1600" dirty="0">
                <a:solidFill>
                  <a:schemeClr val="bg2"/>
                </a:solidFill>
                <a:latin typeface="Bahnschrift SemiLight SemiConde" pitchFamily="34" charset="0"/>
              </a:rPr>
              <a:t>club</a:t>
            </a:r>
            <a:r>
              <a:rPr lang="el-GR" sz="1600" dirty="0">
                <a:solidFill>
                  <a:schemeClr val="bg2"/>
                </a:solidFill>
                <a:latin typeface="Bahnschrift SemiLight SemiConde" pitchFamily="34" charset="0"/>
              </a:rPr>
              <a:t> του </a:t>
            </a:r>
            <a:r>
              <a:rPr lang="el-GR" sz="1600" dirty="0" err="1">
                <a:solidFill>
                  <a:schemeClr val="bg2"/>
                </a:solidFill>
                <a:latin typeface="Bahnschrift SemiLight SemiConde" pitchFamily="34" charset="0"/>
              </a:rPr>
              <a:t>Μπάνσκο</a:t>
            </a:r>
            <a:r>
              <a:rPr lang="el-GR" sz="1600" dirty="0">
                <a:solidFill>
                  <a:schemeClr val="bg2"/>
                </a:solidFill>
                <a:latin typeface="Bahnschrift SemiLight SemiConde" pitchFamily="34" charset="0"/>
              </a:rPr>
              <a:t>!</a:t>
            </a:r>
            <a:r>
              <a:rPr lang="en-US" sz="1600" dirty="0">
                <a:solidFill>
                  <a:schemeClr val="bg2"/>
                </a:solidFill>
                <a:latin typeface="Bahnschrift SemiLight SemiConde" pitchFamily="34" charset="0"/>
              </a:rPr>
              <a:t/>
            </a:r>
            <a:br>
              <a:rPr lang="en-US" sz="1600" dirty="0">
                <a:solidFill>
                  <a:schemeClr val="bg2"/>
                </a:solidFill>
                <a:latin typeface="Bahnschrift SemiLight SemiConde" pitchFamily="34" charset="0"/>
              </a:rPr>
            </a:br>
            <a:r>
              <a:rPr lang="el-GR" sz="1600" b="1" dirty="0">
                <a:solidFill>
                  <a:schemeClr val="bg2"/>
                </a:solidFill>
                <a:latin typeface="Bahnschrift SemiLight SemiConde" pitchFamily="34" charset="0"/>
              </a:rPr>
              <a:t> </a:t>
            </a:r>
            <a:r>
              <a:rPr lang="en-US" sz="1600" dirty="0">
                <a:solidFill>
                  <a:schemeClr val="bg2"/>
                </a:solidFill>
                <a:latin typeface="Bahnschrift SemiLight SemiConde" pitchFamily="34" charset="0"/>
              </a:rPr>
              <a:t/>
            </a:r>
            <a:br>
              <a:rPr lang="en-US" sz="1600" dirty="0">
                <a:solidFill>
                  <a:schemeClr val="bg2"/>
                </a:solidFill>
                <a:latin typeface="Bahnschrift SemiLight SemiConde" pitchFamily="34" charset="0"/>
              </a:rPr>
            </a:br>
            <a:r>
              <a:rPr lang="el-GR" sz="1600" b="1" dirty="0">
                <a:solidFill>
                  <a:schemeClr val="bg2"/>
                </a:solidFill>
                <a:latin typeface="Bahnschrift SemiLight SemiConde" pitchFamily="34" charset="0"/>
              </a:rPr>
              <a:t>Τελευταία ημέρα : ΜΠΑΝΣΚΟ –  ΑΘΗΝΑ</a:t>
            </a:r>
            <a:r>
              <a:rPr lang="en-US" sz="1600" dirty="0">
                <a:solidFill>
                  <a:schemeClr val="bg2"/>
                </a:solidFill>
                <a:latin typeface="Bahnschrift SemiLight SemiConde" pitchFamily="34" charset="0"/>
              </a:rPr>
              <a:t/>
            </a:r>
            <a:br>
              <a:rPr lang="en-US" sz="1600" dirty="0">
                <a:solidFill>
                  <a:schemeClr val="bg2"/>
                </a:solidFill>
                <a:latin typeface="Bahnschrift SemiLight SemiConde" pitchFamily="34" charset="0"/>
              </a:rPr>
            </a:br>
            <a:r>
              <a:rPr lang="el-GR" sz="1600" dirty="0">
                <a:solidFill>
                  <a:schemeClr val="bg2"/>
                </a:solidFill>
                <a:latin typeface="Bahnschrift SemiLight SemiConde" pitchFamily="34" charset="0"/>
              </a:rPr>
              <a:t>Συγκέντρωση στη </a:t>
            </a:r>
            <a:r>
              <a:rPr lang="en-US" sz="1600" dirty="0">
                <a:solidFill>
                  <a:schemeClr val="bg2"/>
                </a:solidFill>
                <a:latin typeface="Bahnschrift SemiLight SemiConde" pitchFamily="34" charset="0"/>
              </a:rPr>
              <a:t>reception</a:t>
            </a:r>
            <a:r>
              <a:rPr lang="el-GR" sz="1600" dirty="0">
                <a:solidFill>
                  <a:schemeClr val="bg2"/>
                </a:solidFill>
                <a:latin typeface="Bahnschrift SemiLight SemiConde" pitchFamily="34" charset="0"/>
              </a:rPr>
              <a:t> του ξενοδοχείου σας και αναχώρηση για τα σύνορα και με ενδιάμεσες στάσεις άφιξη στην πόλη μας</a:t>
            </a:r>
            <a:r>
              <a:rPr lang="el-GR" sz="1600" dirty="0" smtClean="0">
                <a:solidFill>
                  <a:schemeClr val="bg2"/>
                </a:solidFill>
                <a:latin typeface="Bahnschrift SemiLight SemiConde" pitchFamily="34" charset="0"/>
              </a:rPr>
              <a:t>.</a:t>
            </a:r>
            <a:r>
              <a:rPr lang="en-US" sz="1400" dirty="0">
                <a:latin typeface="Calibri" pitchFamily="34" charset="0"/>
                <a:cs typeface="Calibri" pitchFamily="34" charset="0"/>
              </a:rPr>
              <a:t/>
            </a:r>
            <a:br>
              <a:rPr lang="en-US" sz="1400" dirty="0">
                <a:latin typeface="Calibri" pitchFamily="34" charset="0"/>
                <a:cs typeface="Calibri" pitchFamily="34" charset="0"/>
              </a:rPr>
            </a:br>
            <a:endParaRPr lang="en-US" sz="1400" dirty="0">
              <a:latin typeface="Calibri" pitchFamily="34" charset="0"/>
              <a:cs typeface="Calibri" pitchFamily="34" charset="0"/>
            </a:endParaRPr>
          </a:p>
        </p:txBody>
      </p:sp>
      <p:sp>
        <p:nvSpPr>
          <p:cNvPr id="3" name="Google Shape;94;p15">
            <a:extLst>
              <a:ext uri="{FF2B5EF4-FFF2-40B4-BE49-F238E27FC236}">
                <a16:creationId xmlns="" xmlns:a16="http://schemas.microsoft.com/office/drawing/2014/main" id="{A4BD7309-2791-014A-DB3B-731C3C5674AB}"/>
              </a:ext>
            </a:extLst>
          </p:cNvPr>
          <p:cNvSpPr txBox="1"/>
          <p:nvPr/>
        </p:nvSpPr>
        <p:spPr>
          <a:xfrm>
            <a:off x="0" y="34556"/>
            <a:ext cx="7559675" cy="677108"/>
          </a:xfrm>
          <a:prstGeom prst="rect">
            <a:avLst/>
          </a:prstGeom>
          <a:noFill/>
          <a:ln>
            <a:noFill/>
          </a:ln>
        </p:spPr>
        <p:txBody>
          <a:bodyPr spcFirstLastPara="1" wrap="square" lIns="0" tIns="0" rIns="0" bIns="0" anchor="t" anchorCtr="0">
            <a:spAutoFit/>
          </a:bodyPr>
          <a:lstStyle/>
          <a:p>
            <a:pPr marL="0" lvl="0" indent="0" algn="ctr" rtl="0">
              <a:spcBef>
                <a:spcPts val="0"/>
              </a:spcBef>
              <a:spcAft>
                <a:spcPts val="0"/>
              </a:spcAft>
              <a:buNone/>
            </a:pPr>
            <a:r>
              <a:rPr lang="el-GR" sz="4400" b="1" dirty="0" smtClean="0">
                <a:solidFill>
                  <a:schemeClr val="accent2">
                    <a:lumMod val="75000"/>
                    <a:lumOff val="25000"/>
                  </a:schemeClr>
                </a:solidFill>
                <a:effectLst>
                  <a:outerShdw blurRad="38100" dist="38100" dir="2700000" algn="tl">
                    <a:srgbClr val="000000">
                      <a:alpha val="43137"/>
                    </a:srgbClr>
                  </a:outerShdw>
                </a:effectLst>
                <a:latin typeface="Bahnschrift SemiLight SemiConde" panose="020B0502040204020203" pitchFamily="34" charset="0"/>
                <a:ea typeface="Forum"/>
                <a:cs typeface="Forum"/>
                <a:sym typeface="Forum"/>
              </a:rPr>
              <a:t>ΠΡΟΓΡΑΜΜΑ ΕΚΔΡΟΜΗΣ </a:t>
            </a:r>
            <a:r>
              <a:rPr lang="el-GR" sz="4400" b="1" dirty="0" smtClean="0">
                <a:solidFill>
                  <a:schemeClr val="accent2">
                    <a:lumMod val="75000"/>
                    <a:lumOff val="25000"/>
                  </a:schemeClr>
                </a:solidFill>
                <a:effectLst>
                  <a:outerShdw blurRad="38100" dist="38100" dir="2700000" algn="tl">
                    <a:srgbClr val="000000">
                      <a:alpha val="43137"/>
                    </a:srgbClr>
                  </a:outerShdw>
                </a:effectLst>
                <a:latin typeface="Bahnschrift SemiLight SemiConde" panose="020B0502040204020203" pitchFamily="34" charset="0"/>
                <a:ea typeface="Forum"/>
                <a:cs typeface="Forum"/>
                <a:sym typeface="Wingdings"/>
              </a:rPr>
              <a:t></a:t>
            </a:r>
            <a:endParaRPr sz="4400" b="1" dirty="0">
              <a:solidFill>
                <a:schemeClr val="accent2">
                  <a:lumMod val="75000"/>
                  <a:lumOff val="25000"/>
                </a:schemeClr>
              </a:solidFill>
              <a:effectLst>
                <a:outerShdw blurRad="38100" dist="38100" dir="2700000" algn="tl">
                  <a:srgbClr val="000000">
                    <a:alpha val="43137"/>
                  </a:srgbClr>
                </a:outerShdw>
              </a:effectLst>
              <a:latin typeface="Bahnschrift SemiLight SemiConde" panose="020B0502040204020203" pitchFamily="34" charset="0"/>
              <a:ea typeface="Forum"/>
              <a:cs typeface="Forum"/>
              <a:sym typeface="Forum"/>
            </a:endParaRPr>
          </a:p>
        </p:txBody>
      </p:sp>
      <p:graphicFrame>
        <p:nvGraphicFramePr>
          <p:cNvPr id="4" name="Πίνακας 3"/>
          <p:cNvGraphicFramePr>
            <a:graphicFrameLocks noGrp="1"/>
          </p:cNvGraphicFramePr>
          <p:nvPr>
            <p:extLst>
              <p:ext uri="{D42A27DB-BD31-4B8C-83A1-F6EECF244321}">
                <p14:modId xmlns:p14="http://schemas.microsoft.com/office/powerpoint/2010/main" val="3746928971"/>
              </p:ext>
            </p:extLst>
          </p:nvPr>
        </p:nvGraphicFramePr>
        <p:xfrm>
          <a:off x="279082" y="6604000"/>
          <a:ext cx="7001510" cy="3437464"/>
        </p:xfrm>
        <a:graphic>
          <a:graphicData uri="http://schemas.openxmlformats.org/drawingml/2006/table">
            <a:tbl>
              <a:tblPr firstRow="1" firstCol="1" bandRow="1">
                <a:tableStyleId>{5C22544A-7EE6-4342-B048-85BDC9FD1C3A}</a:tableStyleId>
              </a:tblPr>
              <a:tblGrid>
                <a:gridCol w="3950970"/>
                <a:gridCol w="1515745"/>
                <a:gridCol w="1534795"/>
              </a:tblGrid>
              <a:tr h="678727">
                <a:tc>
                  <a:txBody>
                    <a:bodyPr/>
                    <a:lstStyle/>
                    <a:p>
                      <a:pPr marL="0" marR="0" algn="ctr">
                        <a:spcBef>
                          <a:spcPts val="0"/>
                        </a:spcBef>
                        <a:spcAft>
                          <a:spcPts val="0"/>
                        </a:spcAft>
                      </a:pPr>
                      <a:r>
                        <a:rPr lang="el-GR" sz="1200" dirty="0">
                          <a:solidFill>
                            <a:schemeClr val="bg1"/>
                          </a:solidFill>
                          <a:effectLst/>
                          <a:latin typeface="Bahnschrift SemiLight SemiConde" pitchFamily="34" charset="0"/>
                        </a:rPr>
                        <a:t>ΣΗΜΕΙΟ ΣΥΓΚΕΝΤΡΩΣΗΣ ( </a:t>
                      </a:r>
                      <a:r>
                        <a:rPr lang="el-GR" sz="1200" u="sng" dirty="0">
                          <a:solidFill>
                            <a:schemeClr val="bg1"/>
                          </a:solidFill>
                          <a:effectLst/>
                          <a:latin typeface="Bahnschrift SemiLight SemiConde" pitchFamily="34" charset="0"/>
                          <a:hlinkClick r:id="rId2"/>
                        </a:rPr>
                        <a:t>ΔΕΙΤΕ ΧΑΡΤΗ</a:t>
                      </a:r>
                      <a:r>
                        <a:rPr lang="el-GR" sz="1200" dirty="0">
                          <a:solidFill>
                            <a:schemeClr val="bg1"/>
                          </a:solidFill>
                          <a:effectLst/>
                          <a:latin typeface="Bahnschrift SemiLight SemiConde" pitchFamily="34" charset="0"/>
                          <a:hlinkClick r:id="rId2"/>
                        </a:rPr>
                        <a:t> </a:t>
                      </a:r>
                      <a:r>
                        <a:rPr lang="el-GR" sz="1200" dirty="0">
                          <a:solidFill>
                            <a:schemeClr val="bg1"/>
                          </a:solidFill>
                          <a:effectLst/>
                          <a:latin typeface="Bahnschrift SemiLight SemiConde" pitchFamily="34" charset="0"/>
                        </a:rPr>
                        <a:t>)</a:t>
                      </a:r>
                      <a:endParaRPr lang="en-US" sz="1200" dirty="0">
                        <a:solidFill>
                          <a:schemeClr val="bg1"/>
                        </a:solidFill>
                        <a:effectLst/>
                        <a:latin typeface="Bahnschrift SemiLight SemiConde" pitchFamily="34" charset="0"/>
                      </a:endParaRPr>
                    </a:p>
                    <a:p>
                      <a:pPr marL="0" marR="0" algn="ctr">
                        <a:spcBef>
                          <a:spcPts val="0"/>
                        </a:spcBef>
                        <a:spcAft>
                          <a:spcPts val="0"/>
                        </a:spcAft>
                      </a:pPr>
                      <a:r>
                        <a:rPr lang="el-GR" sz="1200" dirty="0">
                          <a:solidFill>
                            <a:schemeClr val="bg1"/>
                          </a:solidFill>
                          <a:effectLst/>
                          <a:latin typeface="Bahnschrift SemiLight SemiConde" pitchFamily="34" charset="0"/>
                        </a:rPr>
                        <a:t>(ΘΑ ΠΡΕΠΕΙ ΝΑ ΒΡΙΣΚΕΣΤΕ 15ΛΕΠΤΑ ΠΡΙΝ ΤΗΝ ΑΝΑΧΩΡΗΣΗ )</a:t>
                      </a:r>
                      <a:endParaRPr lang="en-US" sz="1200" dirty="0">
                        <a:solidFill>
                          <a:schemeClr val="bg1"/>
                        </a:solidFill>
                        <a:effectLst/>
                        <a:latin typeface="Bahnschrift SemiLight SemiConde" pitchFamily="34" charset="0"/>
                        <a:ea typeface="Times New Roman"/>
                      </a:endParaRPr>
                    </a:p>
                  </a:txBody>
                  <a:tcPr marL="68580" marR="68580" marT="0" marB="0" anchor="ctr">
                    <a:solidFill>
                      <a:schemeClr val="bg2"/>
                    </a:solidFill>
                  </a:tcPr>
                </a:tc>
                <a:tc>
                  <a:txBody>
                    <a:bodyPr/>
                    <a:lstStyle/>
                    <a:p>
                      <a:pPr marL="0" marR="0" algn="ctr">
                        <a:spcBef>
                          <a:spcPts val="0"/>
                        </a:spcBef>
                        <a:spcAft>
                          <a:spcPts val="0"/>
                        </a:spcAft>
                      </a:pPr>
                      <a:r>
                        <a:rPr lang="el-GR" sz="1200" dirty="0">
                          <a:effectLst/>
                          <a:latin typeface="Bahnschrift SemiLight SemiConde" pitchFamily="34" charset="0"/>
                        </a:rPr>
                        <a:t>ΑΝΑΧΩΡΗΣΗ ΠΡΩΙ</a:t>
                      </a:r>
                      <a:endParaRPr lang="en-US" sz="1200" dirty="0">
                        <a:effectLst/>
                        <a:latin typeface="Bahnschrift SemiLight SemiConde" pitchFamily="34" charset="0"/>
                        <a:ea typeface="Times New Roman"/>
                      </a:endParaRPr>
                    </a:p>
                  </a:txBody>
                  <a:tcPr marL="0" marR="0" marT="0" marB="0" anchor="ctr">
                    <a:solidFill>
                      <a:schemeClr val="bg2"/>
                    </a:solidFill>
                  </a:tcPr>
                </a:tc>
                <a:tc>
                  <a:txBody>
                    <a:bodyPr/>
                    <a:lstStyle/>
                    <a:p>
                      <a:pPr marL="0" marR="0" algn="ctr">
                        <a:spcBef>
                          <a:spcPts val="0"/>
                        </a:spcBef>
                        <a:spcAft>
                          <a:spcPts val="0"/>
                        </a:spcAft>
                      </a:pPr>
                      <a:r>
                        <a:rPr lang="el-GR" sz="1200" dirty="0">
                          <a:effectLst/>
                          <a:latin typeface="Bahnschrift SemiLight SemiConde" pitchFamily="34" charset="0"/>
                        </a:rPr>
                        <a:t>ΑΝΑΧΩΡΗΣΗ ΒΡΑΔΥ</a:t>
                      </a:r>
                      <a:endParaRPr lang="en-US" sz="1200" dirty="0">
                        <a:effectLst/>
                        <a:latin typeface="Bahnschrift SemiLight SemiConde" pitchFamily="34" charset="0"/>
                        <a:ea typeface="Times New Roman"/>
                      </a:endParaRPr>
                    </a:p>
                  </a:txBody>
                  <a:tcPr marL="0" marR="0" marT="0" marB="0" anchor="ctr">
                    <a:solidFill>
                      <a:schemeClr val="bg2"/>
                    </a:solidFill>
                  </a:tcPr>
                </a:tc>
              </a:tr>
              <a:tr h="240855">
                <a:tc>
                  <a:txBody>
                    <a:bodyPr/>
                    <a:lstStyle/>
                    <a:p>
                      <a:pPr marL="0" marR="0" algn="ctr">
                        <a:lnSpc>
                          <a:spcPts val="1350"/>
                        </a:lnSpc>
                        <a:spcBef>
                          <a:spcPts val="0"/>
                        </a:spcBef>
                        <a:spcAft>
                          <a:spcPts val="0"/>
                        </a:spcAft>
                      </a:pPr>
                      <a:r>
                        <a:rPr lang="el-GR" sz="1200" dirty="0">
                          <a:solidFill>
                            <a:schemeClr val="bg1"/>
                          </a:solidFill>
                          <a:effectLst/>
                          <a:latin typeface="Bahnschrift SemiLight SemiConde" pitchFamily="34" charset="0"/>
                        </a:rPr>
                        <a:t>ΑΛΙΜΟΣ (Παλαιστίνης και Λαμίας 1 - </a:t>
                      </a:r>
                      <a:r>
                        <a:rPr lang="el-GR" sz="1200" dirty="0" err="1">
                          <a:solidFill>
                            <a:schemeClr val="bg1"/>
                          </a:solidFill>
                          <a:effectLst/>
                          <a:latin typeface="Bahnschrift SemiLight SemiConde" pitchFamily="34" charset="0"/>
                        </a:rPr>
                        <a:t>Parking</a:t>
                      </a:r>
                      <a:r>
                        <a:rPr lang="el-GR" sz="1200" dirty="0">
                          <a:solidFill>
                            <a:schemeClr val="bg1"/>
                          </a:solidFill>
                          <a:effectLst/>
                          <a:latin typeface="Bahnschrift SemiLight SemiConde" pitchFamily="34" charset="0"/>
                        </a:rPr>
                        <a:t> Σκλαβενίτης)</a:t>
                      </a:r>
                      <a:endParaRPr lang="en-US" sz="1200" dirty="0">
                        <a:solidFill>
                          <a:schemeClr val="bg1"/>
                        </a:solidFill>
                        <a:effectLst/>
                        <a:latin typeface="Bahnschrift SemiLight SemiConde" pitchFamily="34" charset="0"/>
                        <a:ea typeface="Times New Roman"/>
                      </a:endParaRPr>
                    </a:p>
                  </a:txBody>
                  <a:tcPr marL="68580" marR="68580" marT="0" marB="0" anchor="ctr">
                    <a:solidFill>
                      <a:schemeClr val="bg2"/>
                    </a:solidFill>
                  </a:tcPr>
                </a:tc>
                <a:tc>
                  <a:txBody>
                    <a:bodyPr/>
                    <a:lstStyle/>
                    <a:p>
                      <a:pPr marL="0" marR="0" algn="ctr">
                        <a:lnSpc>
                          <a:spcPts val="1350"/>
                        </a:lnSpc>
                        <a:spcBef>
                          <a:spcPts val="0"/>
                        </a:spcBef>
                        <a:spcAft>
                          <a:spcPts val="0"/>
                        </a:spcAft>
                      </a:pPr>
                      <a:r>
                        <a:rPr lang="el-GR" sz="1200">
                          <a:effectLst/>
                          <a:latin typeface="Bahnschrift SemiLight SemiConde" pitchFamily="34" charset="0"/>
                        </a:rPr>
                        <a:t>06:</a:t>
                      </a:r>
                      <a:r>
                        <a:rPr lang="en-US" sz="1200">
                          <a:effectLst/>
                          <a:latin typeface="Bahnschrift SemiLight SemiConde" pitchFamily="34" charset="0"/>
                        </a:rPr>
                        <a:t>00</a:t>
                      </a:r>
                      <a:endParaRPr lang="en-US" sz="1200">
                        <a:effectLst/>
                        <a:latin typeface="Bahnschrift SemiLight SemiConde" pitchFamily="34" charset="0"/>
                        <a:ea typeface="Times New Roman"/>
                      </a:endParaRPr>
                    </a:p>
                  </a:txBody>
                  <a:tcPr marL="0" marR="0" marT="0" marB="0" anchor="ctr"/>
                </a:tc>
                <a:tc>
                  <a:txBody>
                    <a:bodyPr/>
                    <a:lstStyle/>
                    <a:p>
                      <a:pPr marL="0" marR="0" algn="ctr">
                        <a:spcBef>
                          <a:spcPts val="0"/>
                        </a:spcBef>
                        <a:spcAft>
                          <a:spcPts val="0"/>
                        </a:spcAft>
                      </a:pPr>
                      <a:r>
                        <a:rPr lang="el-GR" sz="1200">
                          <a:effectLst/>
                          <a:latin typeface="Bahnschrift SemiLight SemiConde" pitchFamily="34" charset="0"/>
                        </a:rPr>
                        <a:t>22:00</a:t>
                      </a:r>
                      <a:endParaRPr lang="en-US" sz="1200">
                        <a:effectLst/>
                        <a:latin typeface="Bahnschrift SemiLight SemiConde" pitchFamily="34" charset="0"/>
                        <a:ea typeface="Times New Roman"/>
                      </a:endParaRPr>
                    </a:p>
                  </a:txBody>
                  <a:tcPr marL="0" marR="0" marT="0" marB="0" anchor="ctr"/>
                </a:tc>
              </a:tr>
              <a:tr h="240855">
                <a:tc>
                  <a:txBody>
                    <a:bodyPr/>
                    <a:lstStyle/>
                    <a:p>
                      <a:pPr marL="0" marR="0" algn="ctr">
                        <a:lnSpc>
                          <a:spcPts val="1350"/>
                        </a:lnSpc>
                        <a:spcBef>
                          <a:spcPts val="0"/>
                        </a:spcBef>
                        <a:spcAft>
                          <a:spcPts val="0"/>
                        </a:spcAft>
                      </a:pPr>
                      <a:r>
                        <a:rPr lang="el-GR" sz="1200" dirty="0">
                          <a:solidFill>
                            <a:schemeClr val="bg1"/>
                          </a:solidFill>
                          <a:effectLst/>
                          <a:latin typeface="Bahnschrift SemiLight SemiConde" pitchFamily="34" charset="0"/>
                        </a:rPr>
                        <a:t>ΣΥΝΤΑΓΜΑ ( Β. Αμαλίας είσοδος Εθνικού κήπου)</a:t>
                      </a:r>
                      <a:endParaRPr lang="en-US" sz="1200" dirty="0">
                        <a:solidFill>
                          <a:schemeClr val="bg1"/>
                        </a:solidFill>
                        <a:effectLst/>
                        <a:latin typeface="Bahnschrift SemiLight SemiConde" pitchFamily="34" charset="0"/>
                        <a:ea typeface="Times New Roman"/>
                      </a:endParaRPr>
                    </a:p>
                  </a:txBody>
                  <a:tcPr marL="68580" marR="68580" marT="0" marB="0" anchor="ctr">
                    <a:solidFill>
                      <a:schemeClr val="bg2"/>
                    </a:solidFill>
                  </a:tcPr>
                </a:tc>
                <a:tc>
                  <a:txBody>
                    <a:bodyPr/>
                    <a:lstStyle/>
                    <a:p>
                      <a:pPr marL="0" marR="0" algn="ctr">
                        <a:lnSpc>
                          <a:spcPts val="1350"/>
                        </a:lnSpc>
                        <a:spcBef>
                          <a:spcPts val="0"/>
                        </a:spcBef>
                        <a:spcAft>
                          <a:spcPts val="0"/>
                        </a:spcAft>
                      </a:pPr>
                      <a:r>
                        <a:rPr lang="el-GR" sz="1200">
                          <a:effectLst/>
                          <a:latin typeface="Bahnschrift SemiLight SemiConde" pitchFamily="34" charset="0"/>
                        </a:rPr>
                        <a:t>06:</a:t>
                      </a:r>
                      <a:r>
                        <a:rPr lang="en-US" sz="1200">
                          <a:effectLst/>
                          <a:latin typeface="Bahnschrift SemiLight SemiConde" pitchFamily="34" charset="0"/>
                        </a:rPr>
                        <a:t>30</a:t>
                      </a:r>
                      <a:endParaRPr lang="en-US" sz="1200">
                        <a:effectLst/>
                        <a:latin typeface="Bahnschrift SemiLight SemiConde" pitchFamily="34" charset="0"/>
                        <a:ea typeface="Times New Roman"/>
                      </a:endParaRPr>
                    </a:p>
                  </a:txBody>
                  <a:tcPr marL="0" marR="0" marT="0" marB="0" anchor="ctr"/>
                </a:tc>
                <a:tc>
                  <a:txBody>
                    <a:bodyPr/>
                    <a:lstStyle/>
                    <a:p>
                      <a:pPr marL="0" marR="0" algn="ctr">
                        <a:spcBef>
                          <a:spcPts val="0"/>
                        </a:spcBef>
                        <a:spcAft>
                          <a:spcPts val="0"/>
                        </a:spcAft>
                      </a:pPr>
                      <a:r>
                        <a:rPr lang="el-GR" sz="1200">
                          <a:effectLst/>
                          <a:latin typeface="Bahnschrift SemiLight SemiConde" pitchFamily="34" charset="0"/>
                        </a:rPr>
                        <a:t>22:30</a:t>
                      </a:r>
                      <a:endParaRPr lang="en-US" sz="1200">
                        <a:effectLst/>
                        <a:latin typeface="Bahnschrift SemiLight SemiConde" pitchFamily="34" charset="0"/>
                        <a:ea typeface="Times New Roman"/>
                      </a:endParaRPr>
                    </a:p>
                  </a:txBody>
                  <a:tcPr marL="0" marR="0" marT="0" marB="0" anchor="ctr"/>
                </a:tc>
              </a:tr>
              <a:tr h="240855">
                <a:tc>
                  <a:txBody>
                    <a:bodyPr/>
                    <a:lstStyle/>
                    <a:p>
                      <a:pPr marL="0" marR="0" algn="ctr">
                        <a:lnSpc>
                          <a:spcPts val="1350"/>
                        </a:lnSpc>
                        <a:spcBef>
                          <a:spcPts val="0"/>
                        </a:spcBef>
                        <a:spcAft>
                          <a:spcPts val="0"/>
                        </a:spcAft>
                      </a:pPr>
                      <a:r>
                        <a:rPr lang="el-GR" sz="1200" dirty="0">
                          <a:solidFill>
                            <a:schemeClr val="bg1"/>
                          </a:solidFill>
                          <a:effectLst/>
                          <a:latin typeface="Bahnschrift SemiLight SemiConde" pitchFamily="34" charset="0"/>
                        </a:rPr>
                        <a:t>ΚΗΦΙΣΙΑ (Πλατεία Ελαιών Σ.Μ </a:t>
                      </a:r>
                      <a:r>
                        <a:rPr lang="el-GR" sz="1200" dirty="0" err="1">
                          <a:solidFill>
                            <a:schemeClr val="bg1"/>
                          </a:solidFill>
                          <a:effectLst/>
                          <a:latin typeface="Bahnschrift SemiLight SemiConde" pitchFamily="34" charset="0"/>
                        </a:rPr>
                        <a:t>Θανόπουλος</a:t>
                      </a:r>
                      <a:r>
                        <a:rPr lang="el-GR" sz="1200" dirty="0">
                          <a:solidFill>
                            <a:schemeClr val="bg1"/>
                          </a:solidFill>
                          <a:effectLst/>
                          <a:latin typeface="Bahnschrift SemiLight SemiConde" pitchFamily="34" charset="0"/>
                        </a:rPr>
                        <a:t> )</a:t>
                      </a:r>
                      <a:endParaRPr lang="en-US" sz="1200" dirty="0">
                        <a:solidFill>
                          <a:schemeClr val="bg1"/>
                        </a:solidFill>
                        <a:effectLst/>
                        <a:latin typeface="Bahnschrift SemiLight SemiConde" pitchFamily="34" charset="0"/>
                        <a:ea typeface="Times New Roman"/>
                      </a:endParaRPr>
                    </a:p>
                  </a:txBody>
                  <a:tcPr marL="68580" marR="68580" marT="0" marB="0" anchor="ctr">
                    <a:solidFill>
                      <a:schemeClr val="bg2"/>
                    </a:solidFill>
                  </a:tcPr>
                </a:tc>
                <a:tc>
                  <a:txBody>
                    <a:bodyPr/>
                    <a:lstStyle/>
                    <a:p>
                      <a:pPr marL="0" marR="0" algn="ctr">
                        <a:lnSpc>
                          <a:spcPts val="1350"/>
                        </a:lnSpc>
                        <a:spcBef>
                          <a:spcPts val="0"/>
                        </a:spcBef>
                        <a:spcAft>
                          <a:spcPts val="0"/>
                        </a:spcAft>
                      </a:pPr>
                      <a:r>
                        <a:rPr lang="el-GR" sz="1200" dirty="0">
                          <a:effectLst/>
                          <a:latin typeface="Bahnschrift SemiLight SemiConde" pitchFamily="34" charset="0"/>
                        </a:rPr>
                        <a:t>07:</a:t>
                      </a:r>
                      <a:r>
                        <a:rPr lang="en-US" sz="1200" dirty="0">
                          <a:effectLst/>
                          <a:latin typeface="Bahnschrift SemiLight SemiConde" pitchFamily="34" charset="0"/>
                        </a:rPr>
                        <a:t>00</a:t>
                      </a:r>
                      <a:endParaRPr lang="en-US" sz="1200" dirty="0">
                        <a:effectLst/>
                        <a:latin typeface="Bahnschrift SemiLight SemiConde" pitchFamily="34" charset="0"/>
                        <a:ea typeface="Times New Roman"/>
                      </a:endParaRPr>
                    </a:p>
                  </a:txBody>
                  <a:tcPr marL="0" marR="0" marT="0" marB="0" anchor="ctr"/>
                </a:tc>
                <a:tc>
                  <a:txBody>
                    <a:bodyPr/>
                    <a:lstStyle/>
                    <a:p>
                      <a:pPr marL="0" marR="0" algn="ctr">
                        <a:spcBef>
                          <a:spcPts val="0"/>
                        </a:spcBef>
                        <a:spcAft>
                          <a:spcPts val="0"/>
                        </a:spcAft>
                      </a:pPr>
                      <a:r>
                        <a:rPr lang="el-GR" sz="1200">
                          <a:effectLst/>
                          <a:latin typeface="Bahnschrift SemiLight SemiConde" pitchFamily="34" charset="0"/>
                        </a:rPr>
                        <a:t>23:00</a:t>
                      </a:r>
                      <a:endParaRPr lang="en-US" sz="1200">
                        <a:effectLst/>
                        <a:latin typeface="Bahnschrift SemiLight SemiConde" pitchFamily="34" charset="0"/>
                        <a:ea typeface="Times New Roman"/>
                      </a:endParaRPr>
                    </a:p>
                  </a:txBody>
                  <a:tcPr marL="0" marR="0" marT="0" marB="0" anchor="ctr"/>
                </a:tc>
              </a:tr>
              <a:tr h="226241">
                <a:tc>
                  <a:txBody>
                    <a:bodyPr/>
                    <a:lstStyle/>
                    <a:p>
                      <a:pPr marL="0" marR="0" algn="ctr">
                        <a:spcBef>
                          <a:spcPts val="0"/>
                        </a:spcBef>
                        <a:spcAft>
                          <a:spcPts val="0"/>
                        </a:spcAft>
                      </a:pPr>
                      <a:r>
                        <a:rPr lang="el-GR" sz="1200" dirty="0">
                          <a:solidFill>
                            <a:schemeClr val="bg1"/>
                          </a:solidFill>
                          <a:effectLst/>
                          <a:latin typeface="Bahnschrift SemiLight SemiConde" pitchFamily="34" charset="0"/>
                        </a:rPr>
                        <a:t>ΣΧΗΜΑΤΑΡΙ  (</a:t>
                      </a:r>
                      <a:r>
                        <a:rPr lang="en-US" sz="1200" dirty="0">
                          <a:solidFill>
                            <a:schemeClr val="bg1"/>
                          </a:solidFill>
                          <a:effectLst/>
                          <a:latin typeface="Bahnschrift SemiLight SemiConde" pitchFamily="34" charset="0"/>
                        </a:rPr>
                        <a:t>Olympus Plaza </a:t>
                      </a:r>
                      <a:r>
                        <a:rPr lang="el-GR" sz="1200" dirty="0">
                          <a:solidFill>
                            <a:schemeClr val="bg1"/>
                          </a:solidFill>
                          <a:effectLst/>
                          <a:latin typeface="Bahnschrift SemiLight SemiConde" pitchFamily="34" charset="0"/>
                        </a:rPr>
                        <a:t>)</a:t>
                      </a:r>
                      <a:endParaRPr lang="en-US" sz="1200" dirty="0">
                        <a:solidFill>
                          <a:schemeClr val="bg1"/>
                        </a:solidFill>
                        <a:effectLst/>
                        <a:latin typeface="Bahnschrift SemiLight SemiConde" pitchFamily="34" charset="0"/>
                        <a:ea typeface="Times New Roman"/>
                      </a:endParaRPr>
                    </a:p>
                  </a:txBody>
                  <a:tcPr marL="68580" marR="68580" marT="0" marB="0" anchor="ctr">
                    <a:solidFill>
                      <a:schemeClr val="bg2"/>
                    </a:solidFill>
                  </a:tcPr>
                </a:tc>
                <a:tc>
                  <a:txBody>
                    <a:bodyPr/>
                    <a:lstStyle/>
                    <a:p>
                      <a:pPr marL="0" marR="0" algn="ctr">
                        <a:spcBef>
                          <a:spcPts val="0"/>
                        </a:spcBef>
                        <a:spcAft>
                          <a:spcPts val="0"/>
                        </a:spcAft>
                      </a:pPr>
                      <a:r>
                        <a:rPr lang="en-US" sz="1200" dirty="0" smtClean="0">
                          <a:effectLst/>
                          <a:latin typeface="Bahnschrift SemiLight SemiConde" pitchFamily="34" charset="0"/>
                        </a:rPr>
                        <a:t>08</a:t>
                      </a:r>
                      <a:r>
                        <a:rPr lang="el-GR" sz="1200" dirty="0" smtClean="0">
                          <a:effectLst/>
                          <a:latin typeface="Bahnschrift SemiLight SemiConde" pitchFamily="34" charset="0"/>
                        </a:rPr>
                        <a:t>:</a:t>
                      </a:r>
                      <a:r>
                        <a:rPr lang="en-US" sz="1200" dirty="0" smtClean="0">
                          <a:effectLst/>
                          <a:latin typeface="Bahnschrift SemiLight SemiConde" pitchFamily="34" charset="0"/>
                        </a:rPr>
                        <a:t>00</a:t>
                      </a:r>
                      <a:endParaRPr lang="en-US" sz="1200" dirty="0">
                        <a:effectLst/>
                        <a:latin typeface="Bahnschrift SemiLight SemiConde" pitchFamily="34" charset="0"/>
                        <a:ea typeface="Times New Roman"/>
                      </a:endParaRPr>
                    </a:p>
                  </a:txBody>
                  <a:tcPr marL="0" marR="0" marT="0" marB="0" anchor="ctr"/>
                </a:tc>
                <a:tc>
                  <a:txBody>
                    <a:bodyPr/>
                    <a:lstStyle/>
                    <a:p>
                      <a:pPr marL="0" marR="0" algn="ctr">
                        <a:spcBef>
                          <a:spcPts val="0"/>
                        </a:spcBef>
                        <a:spcAft>
                          <a:spcPts val="0"/>
                        </a:spcAft>
                      </a:pPr>
                      <a:r>
                        <a:rPr lang="en-US" sz="1200">
                          <a:effectLst/>
                          <a:latin typeface="Bahnschrift SemiLight SemiConde" pitchFamily="34" charset="0"/>
                        </a:rPr>
                        <a:t>23</a:t>
                      </a:r>
                      <a:r>
                        <a:rPr lang="el-GR" sz="1200">
                          <a:effectLst/>
                          <a:latin typeface="Bahnschrift SemiLight SemiConde" pitchFamily="34" charset="0"/>
                        </a:rPr>
                        <a:t>:45</a:t>
                      </a:r>
                      <a:endParaRPr lang="en-US" sz="1200">
                        <a:effectLst/>
                        <a:latin typeface="Bahnschrift SemiLight SemiConde" pitchFamily="34" charset="0"/>
                        <a:ea typeface="Times New Roman"/>
                      </a:endParaRPr>
                    </a:p>
                  </a:txBody>
                  <a:tcPr marL="0" marR="0" marT="0" marB="0" anchor="ctr"/>
                </a:tc>
              </a:tr>
              <a:tr h="226241">
                <a:tc>
                  <a:txBody>
                    <a:bodyPr/>
                    <a:lstStyle/>
                    <a:p>
                      <a:pPr marL="0" marR="0" algn="ctr">
                        <a:spcBef>
                          <a:spcPts val="0"/>
                        </a:spcBef>
                        <a:spcAft>
                          <a:spcPts val="0"/>
                        </a:spcAft>
                      </a:pPr>
                      <a:r>
                        <a:rPr lang="el-GR" sz="1200" dirty="0">
                          <a:solidFill>
                            <a:schemeClr val="bg1"/>
                          </a:solidFill>
                          <a:effectLst/>
                          <a:latin typeface="Bahnschrift SemiLight SemiConde" pitchFamily="34" charset="0"/>
                        </a:rPr>
                        <a:t>ΛΑΜΙΑ </a:t>
                      </a:r>
                      <a:r>
                        <a:rPr lang="el-GR" sz="1200" dirty="0" smtClean="0">
                          <a:solidFill>
                            <a:schemeClr val="bg1"/>
                          </a:solidFill>
                          <a:effectLst/>
                          <a:latin typeface="Bahnschrift SemiLight SemiConde" pitchFamily="34" charset="0"/>
                        </a:rPr>
                        <a:t>(</a:t>
                      </a:r>
                      <a:r>
                        <a:rPr lang="en-US" sz="1200" dirty="0" smtClean="0">
                          <a:solidFill>
                            <a:schemeClr val="bg1"/>
                          </a:solidFill>
                          <a:effectLst/>
                          <a:latin typeface="Bahnschrift SemiLight SemiConde" pitchFamily="34" charset="0"/>
                        </a:rPr>
                        <a:t>Travel Stop</a:t>
                      </a:r>
                      <a:r>
                        <a:rPr lang="el-GR" sz="1200" dirty="0" smtClean="0">
                          <a:solidFill>
                            <a:schemeClr val="bg1"/>
                          </a:solidFill>
                          <a:effectLst/>
                          <a:latin typeface="Bahnschrift SemiLight SemiConde" pitchFamily="34" charset="0"/>
                        </a:rPr>
                        <a:t>)</a:t>
                      </a:r>
                      <a:endParaRPr lang="en-US" sz="1200" dirty="0">
                        <a:solidFill>
                          <a:schemeClr val="bg1"/>
                        </a:solidFill>
                        <a:effectLst/>
                        <a:latin typeface="Bahnschrift SemiLight SemiConde" pitchFamily="34" charset="0"/>
                        <a:ea typeface="Times New Roman"/>
                      </a:endParaRPr>
                    </a:p>
                  </a:txBody>
                  <a:tcPr marL="68580" marR="68580" marT="0" marB="0" anchor="ctr">
                    <a:solidFill>
                      <a:schemeClr val="bg2"/>
                    </a:solidFill>
                  </a:tcPr>
                </a:tc>
                <a:tc>
                  <a:txBody>
                    <a:bodyPr/>
                    <a:lstStyle/>
                    <a:p>
                      <a:pPr marL="0" marR="0" algn="ctr">
                        <a:spcBef>
                          <a:spcPts val="0"/>
                        </a:spcBef>
                        <a:spcAft>
                          <a:spcPts val="0"/>
                        </a:spcAft>
                      </a:pPr>
                      <a:r>
                        <a:rPr lang="en-US" sz="1200" dirty="0" smtClean="0">
                          <a:effectLst/>
                          <a:latin typeface="Bahnschrift SemiLight SemiConde" pitchFamily="34" charset="0"/>
                        </a:rPr>
                        <a:t>0</a:t>
                      </a:r>
                      <a:r>
                        <a:rPr lang="el-GR" sz="1200" dirty="0" smtClean="0">
                          <a:effectLst/>
                          <a:latin typeface="Bahnschrift SemiLight SemiConde" pitchFamily="34" charset="0"/>
                        </a:rPr>
                        <a:t>9:</a:t>
                      </a:r>
                      <a:r>
                        <a:rPr lang="en-US" sz="1200" dirty="0" smtClean="0">
                          <a:effectLst/>
                          <a:latin typeface="Bahnschrift SemiLight SemiConde" pitchFamily="34" charset="0"/>
                        </a:rPr>
                        <a:t>10</a:t>
                      </a:r>
                      <a:endParaRPr lang="en-US" sz="1200" dirty="0">
                        <a:effectLst/>
                        <a:latin typeface="Bahnschrift SemiLight SemiConde" pitchFamily="34" charset="0"/>
                        <a:ea typeface="Times New Roman"/>
                      </a:endParaRPr>
                    </a:p>
                  </a:txBody>
                  <a:tcPr marL="0" marR="0" marT="0" marB="0" anchor="ctr"/>
                </a:tc>
                <a:tc>
                  <a:txBody>
                    <a:bodyPr/>
                    <a:lstStyle/>
                    <a:p>
                      <a:pPr marL="0" marR="0" algn="ctr">
                        <a:spcBef>
                          <a:spcPts val="0"/>
                        </a:spcBef>
                        <a:spcAft>
                          <a:spcPts val="0"/>
                        </a:spcAft>
                      </a:pPr>
                      <a:r>
                        <a:rPr lang="el-GR" sz="1200" dirty="0" smtClean="0">
                          <a:effectLst/>
                          <a:latin typeface="Bahnschrift SemiLight SemiConde" pitchFamily="34" charset="0"/>
                        </a:rPr>
                        <a:t>0</a:t>
                      </a:r>
                      <a:r>
                        <a:rPr lang="en-US" sz="1200" dirty="0" smtClean="0">
                          <a:effectLst/>
                          <a:latin typeface="Bahnschrift SemiLight SemiConde" pitchFamily="34" charset="0"/>
                        </a:rPr>
                        <a:t>1</a:t>
                      </a:r>
                      <a:r>
                        <a:rPr lang="el-GR" sz="1200" dirty="0" smtClean="0">
                          <a:effectLst/>
                          <a:latin typeface="Bahnschrift SemiLight SemiConde" pitchFamily="34" charset="0"/>
                        </a:rPr>
                        <a:t>:</a:t>
                      </a:r>
                      <a:r>
                        <a:rPr lang="en-US" sz="1200" dirty="0" smtClean="0">
                          <a:effectLst/>
                          <a:latin typeface="Bahnschrift SemiLight SemiConde" pitchFamily="34" charset="0"/>
                        </a:rPr>
                        <a:t>00</a:t>
                      </a:r>
                      <a:endParaRPr lang="en-US" sz="1200" dirty="0">
                        <a:effectLst/>
                        <a:latin typeface="Bahnschrift SemiLight SemiConde" pitchFamily="34" charset="0"/>
                        <a:ea typeface="Times New Roman"/>
                      </a:endParaRPr>
                    </a:p>
                  </a:txBody>
                  <a:tcPr marL="0" marR="0" marT="0" marB="0" anchor="ctr"/>
                </a:tc>
              </a:tr>
              <a:tr h="226241">
                <a:tc>
                  <a:txBody>
                    <a:bodyPr/>
                    <a:lstStyle/>
                    <a:p>
                      <a:pPr marL="0" marR="0" algn="ctr">
                        <a:spcBef>
                          <a:spcPts val="0"/>
                        </a:spcBef>
                        <a:spcAft>
                          <a:spcPts val="0"/>
                        </a:spcAft>
                      </a:pPr>
                      <a:r>
                        <a:rPr lang="el-GR" sz="1200" dirty="0">
                          <a:solidFill>
                            <a:schemeClr val="bg1"/>
                          </a:solidFill>
                          <a:effectLst/>
                          <a:latin typeface="Bahnschrift SemiLight SemiConde" pitchFamily="34" charset="0"/>
                        </a:rPr>
                        <a:t>ΒΟΛΟΣ ( διασταύρωση Βελεστίνου )</a:t>
                      </a:r>
                      <a:endParaRPr lang="en-US" sz="1200" dirty="0">
                        <a:solidFill>
                          <a:schemeClr val="bg1"/>
                        </a:solidFill>
                        <a:effectLst/>
                        <a:latin typeface="Bahnschrift SemiLight SemiConde" pitchFamily="34" charset="0"/>
                        <a:ea typeface="Times New Roman"/>
                      </a:endParaRPr>
                    </a:p>
                  </a:txBody>
                  <a:tcPr marL="68580" marR="68580" marT="0" marB="0" anchor="ctr">
                    <a:solidFill>
                      <a:schemeClr val="bg2"/>
                    </a:solidFill>
                  </a:tcPr>
                </a:tc>
                <a:tc>
                  <a:txBody>
                    <a:bodyPr/>
                    <a:lstStyle/>
                    <a:p>
                      <a:pPr marL="0" marR="0" algn="ctr">
                        <a:spcBef>
                          <a:spcPts val="0"/>
                        </a:spcBef>
                        <a:spcAft>
                          <a:spcPts val="0"/>
                        </a:spcAft>
                      </a:pPr>
                      <a:r>
                        <a:rPr lang="el-GR" sz="1200" dirty="0" smtClean="0">
                          <a:effectLst/>
                          <a:latin typeface="Bahnschrift SemiLight SemiConde" pitchFamily="34" charset="0"/>
                        </a:rPr>
                        <a:t>1</a:t>
                      </a:r>
                      <a:r>
                        <a:rPr lang="en-US" sz="1200" dirty="0" smtClean="0">
                          <a:effectLst/>
                          <a:latin typeface="Bahnschrift SemiLight SemiConde" pitchFamily="34" charset="0"/>
                        </a:rPr>
                        <a:t>0</a:t>
                      </a:r>
                      <a:r>
                        <a:rPr lang="el-GR" sz="1200" dirty="0" smtClean="0">
                          <a:effectLst/>
                          <a:latin typeface="Bahnschrift SemiLight SemiConde" pitchFamily="34" charset="0"/>
                        </a:rPr>
                        <a:t>:</a:t>
                      </a:r>
                      <a:r>
                        <a:rPr lang="en-US" sz="1200" dirty="0" smtClean="0">
                          <a:effectLst/>
                          <a:latin typeface="Bahnschrift SemiLight SemiConde" pitchFamily="34" charset="0"/>
                        </a:rPr>
                        <a:t>40</a:t>
                      </a:r>
                      <a:endParaRPr lang="en-US" sz="1200" dirty="0">
                        <a:effectLst/>
                        <a:latin typeface="Bahnschrift SemiLight SemiConde" pitchFamily="34" charset="0"/>
                        <a:ea typeface="Times New Roman"/>
                      </a:endParaRPr>
                    </a:p>
                  </a:txBody>
                  <a:tcPr marL="0" marR="0" marT="0" marB="0" anchor="ctr"/>
                </a:tc>
                <a:tc>
                  <a:txBody>
                    <a:bodyPr/>
                    <a:lstStyle/>
                    <a:p>
                      <a:pPr marL="0" marR="0" algn="ctr">
                        <a:spcBef>
                          <a:spcPts val="0"/>
                        </a:spcBef>
                        <a:spcAft>
                          <a:spcPts val="0"/>
                        </a:spcAft>
                      </a:pPr>
                      <a:r>
                        <a:rPr lang="el-GR" sz="1200" dirty="0" smtClean="0">
                          <a:effectLst/>
                          <a:latin typeface="Bahnschrift SemiLight SemiConde" pitchFamily="34" charset="0"/>
                        </a:rPr>
                        <a:t>02:</a:t>
                      </a:r>
                      <a:r>
                        <a:rPr lang="en-US" sz="1200" dirty="0" smtClean="0">
                          <a:effectLst/>
                          <a:latin typeface="Bahnschrift SemiLight SemiConde" pitchFamily="34" charset="0"/>
                        </a:rPr>
                        <a:t>30</a:t>
                      </a:r>
                      <a:endParaRPr lang="en-US" sz="1200" dirty="0">
                        <a:effectLst/>
                        <a:latin typeface="Bahnschrift SemiLight SemiConde" pitchFamily="34" charset="0"/>
                        <a:ea typeface="Times New Roman"/>
                      </a:endParaRPr>
                    </a:p>
                  </a:txBody>
                  <a:tcPr marL="0" marR="0" marT="0" marB="0" anchor="ctr"/>
                </a:tc>
              </a:tr>
              <a:tr h="226241">
                <a:tc>
                  <a:txBody>
                    <a:bodyPr/>
                    <a:lstStyle/>
                    <a:p>
                      <a:pPr marL="0" marR="0" algn="ctr">
                        <a:spcBef>
                          <a:spcPts val="0"/>
                        </a:spcBef>
                        <a:spcAft>
                          <a:spcPts val="0"/>
                        </a:spcAft>
                      </a:pPr>
                      <a:r>
                        <a:rPr lang="el-GR" sz="1200" dirty="0">
                          <a:solidFill>
                            <a:schemeClr val="bg1"/>
                          </a:solidFill>
                          <a:effectLst/>
                          <a:latin typeface="Bahnschrift SemiLight SemiConde" pitchFamily="34" charset="0"/>
                        </a:rPr>
                        <a:t>ΛΑΡΙΣΑ ( Άγιος Γεώργιος - παλιά εθνική οδό με Βόλου γωνία ) </a:t>
                      </a:r>
                      <a:endParaRPr lang="en-US" sz="1200" dirty="0">
                        <a:solidFill>
                          <a:schemeClr val="bg1"/>
                        </a:solidFill>
                        <a:effectLst/>
                        <a:latin typeface="Bahnschrift SemiLight SemiConde" pitchFamily="34" charset="0"/>
                        <a:ea typeface="Times New Roman"/>
                      </a:endParaRPr>
                    </a:p>
                  </a:txBody>
                  <a:tcPr marL="68580" marR="68580" marT="0" marB="0" anchor="ctr">
                    <a:solidFill>
                      <a:schemeClr val="bg2"/>
                    </a:solidFill>
                  </a:tcPr>
                </a:tc>
                <a:tc>
                  <a:txBody>
                    <a:bodyPr/>
                    <a:lstStyle/>
                    <a:p>
                      <a:pPr marL="0" marR="0" algn="ctr">
                        <a:spcBef>
                          <a:spcPts val="0"/>
                        </a:spcBef>
                        <a:spcAft>
                          <a:spcPts val="0"/>
                        </a:spcAft>
                      </a:pPr>
                      <a:r>
                        <a:rPr lang="el-GR" sz="1200" dirty="0" smtClean="0">
                          <a:effectLst/>
                          <a:latin typeface="Bahnschrift SemiLight SemiConde" pitchFamily="34" charset="0"/>
                        </a:rPr>
                        <a:t>1</a:t>
                      </a:r>
                      <a:r>
                        <a:rPr lang="en-US" sz="1200" dirty="0" smtClean="0">
                          <a:effectLst/>
                          <a:latin typeface="Bahnschrift SemiLight SemiConde" pitchFamily="34" charset="0"/>
                        </a:rPr>
                        <a:t>1</a:t>
                      </a:r>
                      <a:r>
                        <a:rPr lang="el-GR" sz="1200" dirty="0" smtClean="0">
                          <a:effectLst/>
                          <a:latin typeface="Bahnschrift SemiLight SemiConde" pitchFamily="34" charset="0"/>
                        </a:rPr>
                        <a:t>:</a:t>
                      </a:r>
                      <a:r>
                        <a:rPr lang="en-US" sz="1200" dirty="0" smtClean="0">
                          <a:effectLst/>
                          <a:latin typeface="Bahnschrift SemiLight SemiConde" pitchFamily="34" charset="0"/>
                        </a:rPr>
                        <a:t>40</a:t>
                      </a:r>
                      <a:endParaRPr lang="en-US" sz="1200" dirty="0">
                        <a:effectLst/>
                        <a:latin typeface="Bahnschrift SemiLight SemiConde" pitchFamily="34" charset="0"/>
                        <a:ea typeface="Times New Roman"/>
                      </a:endParaRPr>
                    </a:p>
                  </a:txBody>
                  <a:tcPr marL="0" marR="0" marT="0" marB="0" anchor="ctr"/>
                </a:tc>
                <a:tc>
                  <a:txBody>
                    <a:bodyPr/>
                    <a:lstStyle/>
                    <a:p>
                      <a:pPr marL="0" marR="0" algn="ctr">
                        <a:spcBef>
                          <a:spcPts val="0"/>
                        </a:spcBef>
                        <a:spcAft>
                          <a:spcPts val="0"/>
                        </a:spcAft>
                      </a:pPr>
                      <a:r>
                        <a:rPr lang="el-GR" sz="1200" dirty="0" smtClean="0">
                          <a:effectLst/>
                          <a:latin typeface="Bahnschrift SemiLight SemiConde" pitchFamily="34" charset="0"/>
                        </a:rPr>
                        <a:t>03:</a:t>
                      </a:r>
                      <a:r>
                        <a:rPr lang="en-US" sz="1200" dirty="0" smtClean="0">
                          <a:effectLst/>
                          <a:latin typeface="Bahnschrift SemiLight SemiConde" pitchFamily="34" charset="0"/>
                        </a:rPr>
                        <a:t>30</a:t>
                      </a:r>
                      <a:endParaRPr lang="en-US" sz="1200" dirty="0">
                        <a:effectLst/>
                        <a:latin typeface="Bahnschrift SemiLight SemiConde" pitchFamily="34" charset="0"/>
                        <a:ea typeface="Times New Roman"/>
                      </a:endParaRPr>
                    </a:p>
                  </a:txBody>
                  <a:tcPr marL="0" marR="0" marT="0" marB="0" anchor="ctr"/>
                </a:tc>
              </a:tr>
              <a:tr h="226241">
                <a:tc>
                  <a:txBody>
                    <a:bodyPr/>
                    <a:lstStyle/>
                    <a:p>
                      <a:pPr marL="0" marR="0" algn="ctr">
                        <a:spcBef>
                          <a:spcPts val="0"/>
                        </a:spcBef>
                        <a:spcAft>
                          <a:spcPts val="0"/>
                        </a:spcAft>
                      </a:pPr>
                      <a:r>
                        <a:rPr lang="el-GR" sz="1200" dirty="0">
                          <a:solidFill>
                            <a:schemeClr val="bg1"/>
                          </a:solidFill>
                          <a:effectLst/>
                          <a:latin typeface="Bahnschrift SemiLight SemiConde" pitchFamily="34" charset="0"/>
                        </a:rPr>
                        <a:t>ΚΑΤΕΡΙΝΗ ( </a:t>
                      </a:r>
                      <a:r>
                        <a:rPr lang="en-US" sz="1200" dirty="0">
                          <a:solidFill>
                            <a:schemeClr val="bg1"/>
                          </a:solidFill>
                          <a:effectLst/>
                          <a:latin typeface="Bahnschrift SemiLight SemiConde" pitchFamily="34" charset="0"/>
                        </a:rPr>
                        <a:t>OLYMPUS PLAZA</a:t>
                      </a:r>
                      <a:r>
                        <a:rPr lang="el-GR" sz="1200" dirty="0">
                          <a:solidFill>
                            <a:schemeClr val="bg1"/>
                          </a:solidFill>
                          <a:effectLst/>
                          <a:latin typeface="Bahnschrift SemiLight SemiConde" pitchFamily="34" charset="0"/>
                        </a:rPr>
                        <a:t>- </a:t>
                      </a:r>
                      <a:r>
                        <a:rPr lang="el-GR" sz="1200" dirty="0" err="1">
                          <a:solidFill>
                            <a:schemeClr val="bg1"/>
                          </a:solidFill>
                          <a:effectLst/>
                          <a:latin typeface="Bahnschrift SemiLight SemiConde" pitchFamily="34" charset="0"/>
                        </a:rPr>
                        <a:t>Κορινός</a:t>
                      </a:r>
                      <a:r>
                        <a:rPr lang="el-GR" sz="1200" dirty="0">
                          <a:solidFill>
                            <a:schemeClr val="bg1"/>
                          </a:solidFill>
                          <a:effectLst/>
                          <a:latin typeface="Bahnschrift SemiLight SemiConde" pitchFamily="34" charset="0"/>
                        </a:rPr>
                        <a:t> )</a:t>
                      </a:r>
                      <a:endParaRPr lang="en-US" sz="1200" dirty="0">
                        <a:solidFill>
                          <a:schemeClr val="bg1"/>
                        </a:solidFill>
                        <a:effectLst/>
                        <a:latin typeface="Bahnschrift SemiLight SemiConde" pitchFamily="34" charset="0"/>
                        <a:ea typeface="Times New Roman"/>
                      </a:endParaRPr>
                    </a:p>
                  </a:txBody>
                  <a:tcPr marL="68580" marR="68580" marT="0" marB="0" anchor="ctr">
                    <a:solidFill>
                      <a:schemeClr val="bg2"/>
                    </a:solidFill>
                  </a:tcPr>
                </a:tc>
                <a:tc>
                  <a:txBody>
                    <a:bodyPr/>
                    <a:lstStyle/>
                    <a:p>
                      <a:pPr marL="0" marR="0" algn="ctr">
                        <a:lnSpc>
                          <a:spcPts val="1135"/>
                        </a:lnSpc>
                        <a:spcBef>
                          <a:spcPts val="0"/>
                        </a:spcBef>
                        <a:spcAft>
                          <a:spcPts val="0"/>
                        </a:spcAft>
                      </a:pPr>
                      <a:r>
                        <a:rPr lang="el-GR" sz="1200" dirty="0" smtClean="0">
                          <a:effectLst/>
                          <a:latin typeface="Bahnschrift SemiLight SemiConde" pitchFamily="34" charset="0"/>
                        </a:rPr>
                        <a:t>1</a:t>
                      </a:r>
                      <a:r>
                        <a:rPr lang="en-US" sz="1200" dirty="0" smtClean="0">
                          <a:effectLst/>
                          <a:latin typeface="Bahnschrift SemiLight SemiConde" pitchFamily="34" charset="0"/>
                        </a:rPr>
                        <a:t>3</a:t>
                      </a:r>
                      <a:r>
                        <a:rPr lang="el-GR" sz="1200" dirty="0" smtClean="0">
                          <a:effectLst/>
                          <a:latin typeface="Bahnschrift SemiLight SemiConde" pitchFamily="34" charset="0"/>
                        </a:rPr>
                        <a:t>:</a:t>
                      </a:r>
                      <a:r>
                        <a:rPr lang="en-US" sz="1200" dirty="0" smtClean="0">
                          <a:effectLst/>
                          <a:latin typeface="Bahnschrift SemiLight SemiConde" pitchFamily="34" charset="0"/>
                        </a:rPr>
                        <a:t>00</a:t>
                      </a:r>
                      <a:endParaRPr lang="en-US" sz="1200" dirty="0">
                        <a:effectLst/>
                        <a:latin typeface="Bahnschrift SemiLight SemiConde" pitchFamily="34" charset="0"/>
                        <a:ea typeface="Times New Roman"/>
                      </a:endParaRPr>
                    </a:p>
                  </a:txBody>
                  <a:tcPr marL="0" marR="0" marT="0" marB="0" anchor="ctr"/>
                </a:tc>
                <a:tc>
                  <a:txBody>
                    <a:bodyPr/>
                    <a:lstStyle/>
                    <a:p>
                      <a:pPr marL="0" marR="0" algn="ctr">
                        <a:spcBef>
                          <a:spcPts val="0"/>
                        </a:spcBef>
                        <a:spcAft>
                          <a:spcPts val="0"/>
                        </a:spcAft>
                      </a:pPr>
                      <a:r>
                        <a:rPr lang="el-GR" sz="1200" dirty="0">
                          <a:effectLst/>
                          <a:latin typeface="Bahnschrift SemiLight SemiConde" pitchFamily="34" charset="0"/>
                        </a:rPr>
                        <a:t>04:45</a:t>
                      </a:r>
                      <a:endParaRPr lang="en-US" sz="1200" dirty="0">
                        <a:effectLst/>
                        <a:latin typeface="Bahnschrift SemiLight SemiConde" pitchFamily="34" charset="0"/>
                        <a:ea typeface="Times New Roman"/>
                      </a:endParaRPr>
                    </a:p>
                  </a:txBody>
                  <a:tcPr marL="0" marR="0" marT="0" marB="0" anchor="ctr"/>
                </a:tc>
              </a:tr>
              <a:tr h="226241">
                <a:tc>
                  <a:txBody>
                    <a:bodyPr/>
                    <a:lstStyle/>
                    <a:p>
                      <a:pPr marL="0" marR="0" algn="ctr">
                        <a:spcBef>
                          <a:spcPts val="0"/>
                        </a:spcBef>
                        <a:spcAft>
                          <a:spcPts val="0"/>
                        </a:spcAft>
                      </a:pPr>
                      <a:r>
                        <a:rPr lang="el-GR" sz="1200" dirty="0">
                          <a:solidFill>
                            <a:schemeClr val="bg1"/>
                          </a:solidFill>
                          <a:effectLst/>
                          <a:latin typeface="Bahnschrift SemiLight SemiConde" pitchFamily="34" charset="0"/>
                        </a:rPr>
                        <a:t>ΘΕΣΣΑΛΟΝΙΚΗ ( Σταθμός ΚΤΕΛ Μακεδονίας )</a:t>
                      </a:r>
                      <a:endParaRPr lang="en-US" sz="1200" dirty="0">
                        <a:solidFill>
                          <a:schemeClr val="bg1"/>
                        </a:solidFill>
                        <a:effectLst/>
                        <a:latin typeface="Bahnschrift SemiLight SemiConde" pitchFamily="34" charset="0"/>
                        <a:ea typeface="Times New Roman"/>
                      </a:endParaRPr>
                    </a:p>
                  </a:txBody>
                  <a:tcPr marL="68580" marR="68580" marT="0" marB="0" anchor="ctr">
                    <a:solidFill>
                      <a:schemeClr val="bg2"/>
                    </a:solidFill>
                  </a:tcPr>
                </a:tc>
                <a:tc>
                  <a:txBody>
                    <a:bodyPr/>
                    <a:lstStyle/>
                    <a:p>
                      <a:pPr marL="0" marR="0" algn="ctr">
                        <a:lnSpc>
                          <a:spcPts val="1135"/>
                        </a:lnSpc>
                        <a:spcBef>
                          <a:spcPts val="0"/>
                        </a:spcBef>
                        <a:spcAft>
                          <a:spcPts val="0"/>
                        </a:spcAft>
                      </a:pPr>
                      <a:r>
                        <a:rPr lang="el-GR" sz="1200" dirty="0" smtClean="0">
                          <a:effectLst/>
                          <a:latin typeface="Bahnschrift SemiLight SemiConde" pitchFamily="34" charset="0"/>
                        </a:rPr>
                        <a:t>1</a:t>
                      </a:r>
                      <a:r>
                        <a:rPr lang="en-US" sz="1200" dirty="0" smtClean="0">
                          <a:effectLst/>
                          <a:latin typeface="Bahnschrift SemiLight SemiConde" pitchFamily="34" charset="0"/>
                        </a:rPr>
                        <a:t>4</a:t>
                      </a:r>
                      <a:r>
                        <a:rPr lang="el-GR" sz="1200" dirty="0" smtClean="0">
                          <a:effectLst/>
                          <a:latin typeface="Bahnschrift SemiLight SemiConde" pitchFamily="34" charset="0"/>
                        </a:rPr>
                        <a:t>:</a:t>
                      </a:r>
                      <a:r>
                        <a:rPr lang="en-US" sz="1200" dirty="0" smtClean="0">
                          <a:effectLst/>
                          <a:latin typeface="Bahnschrift SemiLight SemiConde" pitchFamily="34" charset="0"/>
                        </a:rPr>
                        <a:t>15</a:t>
                      </a:r>
                      <a:endParaRPr lang="en-US" sz="1200" dirty="0">
                        <a:effectLst/>
                        <a:latin typeface="Bahnschrift SemiLight SemiConde" pitchFamily="34" charset="0"/>
                        <a:ea typeface="Times New Roman"/>
                      </a:endParaRPr>
                    </a:p>
                  </a:txBody>
                  <a:tcPr marL="0" marR="0" marT="0" marB="0" anchor="ctr"/>
                </a:tc>
                <a:tc>
                  <a:txBody>
                    <a:bodyPr/>
                    <a:lstStyle/>
                    <a:p>
                      <a:pPr marL="0" marR="0" algn="ctr">
                        <a:spcBef>
                          <a:spcPts val="0"/>
                        </a:spcBef>
                        <a:spcAft>
                          <a:spcPts val="0"/>
                        </a:spcAft>
                      </a:pPr>
                      <a:r>
                        <a:rPr lang="el-GR" sz="1200" dirty="0">
                          <a:effectLst/>
                          <a:latin typeface="Bahnschrift SemiLight SemiConde" pitchFamily="34" charset="0"/>
                        </a:rPr>
                        <a:t>0</a:t>
                      </a:r>
                      <a:r>
                        <a:rPr lang="en-GB" sz="1200" dirty="0">
                          <a:effectLst/>
                          <a:latin typeface="Bahnschrift SemiLight SemiConde" pitchFamily="34" charset="0"/>
                        </a:rPr>
                        <a:t>6</a:t>
                      </a:r>
                      <a:r>
                        <a:rPr lang="el-GR" sz="1200" dirty="0" smtClean="0">
                          <a:effectLst/>
                          <a:latin typeface="Bahnschrift SemiLight SemiConde" pitchFamily="34" charset="0"/>
                        </a:rPr>
                        <a:t>:</a:t>
                      </a:r>
                      <a:r>
                        <a:rPr lang="en-US" sz="1200" dirty="0" smtClean="0">
                          <a:effectLst/>
                          <a:latin typeface="Bahnschrift SemiLight SemiConde" pitchFamily="34" charset="0"/>
                        </a:rPr>
                        <a:t>00</a:t>
                      </a:r>
                      <a:endParaRPr lang="en-US" sz="1200" dirty="0">
                        <a:effectLst/>
                        <a:latin typeface="Bahnschrift SemiLight SemiConde" pitchFamily="34" charset="0"/>
                        <a:ea typeface="Times New Roman"/>
                      </a:endParaRPr>
                    </a:p>
                  </a:txBody>
                  <a:tcPr marL="0" marR="0" marT="0" marB="0" anchor="ctr"/>
                </a:tc>
              </a:tr>
              <a:tr h="226241">
                <a:tc>
                  <a:txBody>
                    <a:bodyPr/>
                    <a:lstStyle/>
                    <a:p>
                      <a:pPr marL="0" marR="0" algn="ctr">
                        <a:spcBef>
                          <a:spcPts val="0"/>
                        </a:spcBef>
                        <a:spcAft>
                          <a:spcPts val="0"/>
                        </a:spcAft>
                      </a:pPr>
                      <a:r>
                        <a:rPr lang="el-GR" sz="1200" dirty="0">
                          <a:solidFill>
                            <a:schemeClr val="bg1"/>
                          </a:solidFill>
                          <a:effectLst/>
                          <a:latin typeface="Bahnschrift SemiLight SemiConde" pitchFamily="34" charset="0"/>
                        </a:rPr>
                        <a:t>ΣΕΡΡΕΣ</a:t>
                      </a:r>
                      <a:r>
                        <a:rPr lang="en-US" sz="1200" dirty="0">
                          <a:solidFill>
                            <a:schemeClr val="bg1"/>
                          </a:solidFill>
                          <a:effectLst/>
                          <a:latin typeface="Bahnschrift SemiLight SemiConde" pitchFamily="34" charset="0"/>
                        </a:rPr>
                        <a:t> ( New York café - </a:t>
                      </a:r>
                      <a:r>
                        <a:rPr lang="el-GR" sz="1200" dirty="0" err="1">
                          <a:solidFill>
                            <a:schemeClr val="bg1"/>
                          </a:solidFill>
                          <a:effectLst/>
                          <a:latin typeface="Bahnschrift SemiLight SemiConde" pitchFamily="34" charset="0"/>
                        </a:rPr>
                        <a:t>Λευκώνας</a:t>
                      </a:r>
                      <a:r>
                        <a:rPr lang="en-US" sz="1200" dirty="0">
                          <a:solidFill>
                            <a:schemeClr val="bg1"/>
                          </a:solidFill>
                          <a:effectLst/>
                          <a:latin typeface="Bahnschrift SemiLight SemiConde" pitchFamily="34" charset="0"/>
                        </a:rPr>
                        <a:t> )</a:t>
                      </a:r>
                      <a:endParaRPr lang="en-US" sz="1200" dirty="0">
                        <a:solidFill>
                          <a:schemeClr val="bg1"/>
                        </a:solidFill>
                        <a:effectLst/>
                        <a:latin typeface="Bahnschrift SemiLight SemiConde" pitchFamily="34" charset="0"/>
                        <a:ea typeface="Times New Roman"/>
                      </a:endParaRPr>
                    </a:p>
                  </a:txBody>
                  <a:tcPr marL="68580" marR="68580" marT="0" marB="0" anchor="ctr">
                    <a:solidFill>
                      <a:schemeClr val="bg2"/>
                    </a:solidFill>
                  </a:tcPr>
                </a:tc>
                <a:tc>
                  <a:txBody>
                    <a:bodyPr/>
                    <a:lstStyle/>
                    <a:p>
                      <a:pPr marL="0" marR="0" algn="ctr">
                        <a:lnSpc>
                          <a:spcPts val="1135"/>
                        </a:lnSpc>
                        <a:spcBef>
                          <a:spcPts val="0"/>
                        </a:spcBef>
                        <a:spcAft>
                          <a:spcPts val="0"/>
                        </a:spcAft>
                      </a:pPr>
                      <a:r>
                        <a:rPr lang="el-GR" sz="1200" dirty="0" smtClean="0">
                          <a:effectLst/>
                          <a:latin typeface="Bahnschrift SemiLight SemiConde" pitchFamily="34" charset="0"/>
                        </a:rPr>
                        <a:t>1</a:t>
                      </a:r>
                      <a:r>
                        <a:rPr lang="en-US" sz="1200" dirty="0" smtClean="0">
                          <a:effectLst/>
                          <a:latin typeface="Bahnschrift SemiLight SemiConde" pitchFamily="34" charset="0"/>
                        </a:rPr>
                        <a:t>5</a:t>
                      </a:r>
                      <a:r>
                        <a:rPr lang="el-GR" sz="1200" dirty="0" smtClean="0">
                          <a:effectLst/>
                          <a:latin typeface="Bahnschrift SemiLight SemiConde" pitchFamily="34" charset="0"/>
                        </a:rPr>
                        <a:t>:</a:t>
                      </a:r>
                      <a:r>
                        <a:rPr lang="en-US" sz="1200" dirty="0" smtClean="0">
                          <a:effectLst/>
                          <a:latin typeface="Bahnschrift SemiLight SemiConde" pitchFamily="34" charset="0"/>
                        </a:rPr>
                        <a:t>35</a:t>
                      </a:r>
                      <a:endParaRPr lang="en-US" sz="1200" dirty="0">
                        <a:effectLst/>
                        <a:latin typeface="Bahnschrift SemiLight SemiConde" pitchFamily="34" charset="0"/>
                        <a:ea typeface="Times New Roman"/>
                      </a:endParaRPr>
                    </a:p>
                  </a:txBody>
                  <a:tcPr marL="0" marR="0" marT="0" marB="0" anchor="ctr"/>
                </a:tc>
                <a:tc>
                  <a:txBody>
                    <a:bodyPr/>
                    <a:lstStyle/>
                    <a:p>
                      <a:pPr marL="0" marR="0" algn="ctr">
                        <a:lnSpc>
                          <a:spcPts val="1135"/>
                        </a:lnSpc>
                        <a:spcBef>
                          <a:spcPts val="0"/>
                        </a:spcBef>
                        <a:spcAft>
                          <a:spcPts val="0"/>
                        </a:spcAft>
                      </a:pPr>
                      <a:r>
                        <a:rPr lang="el-GR" sz="1200" dirty="0">
                          <a:effectLst/>
                          <a:latin typeface="Bahnschrift SemiLight SemiConde" pitchFamily="34" charset="0"/>
                        </a:rPr>
                        <a:t>07:</a:t>
                      </a:r>
                      <a:r>
                        <a:rPr lang="en-GB" sz="1200" dirty="0">
                          <a:effectLst/>
                          <a:latin typeface="Bahnschrift SemiLight SemiConde" pitchFamily="34" charset="0"/>
                        </a:rPr>
                        <a:t>2</a:t>
                      </a:r>
                      <a:r>
                        <a:rPr lang="el-GR" sz="1200" dirty="0">
                          <a:effectLst/>
                          <a:latin typeface="Bahnschrift SemiLight SemiConde" pitchFamily="34" charset="0"/>
                        </a:rPr>
                        <a:t>0</a:t>
                      </a:r>
                      <a:endParaRPr lang="en-US" sz="1200" dirty="0">
                        <a:effectLst/>
                        <a:latin typeface="Bahnschrift SemiLight SemiConde" pitchFamily="34" charset="0"/>
                        <a:ea typeface="Times New Roman"/>
                      </a:endParaRPr>
                    </a:p>
                  </a:txBody>
                  <a:tcPr marL="0" marR="0" marT="0" marB="0" anchor="ctr"/>
                </a:tc>
              </a:tr>
              <a:tr h="452485">
                <a:tc gridSpan="3">
                  <a:txBody>
                    <a:bodyPr/>
                    <a:lstStyle/>
                    <a:p>
                      <a:pPr marL="334645" marR="0" indent="-226695" algn="ctr">
                        <a:spcBef>
                          <a:spcPts val="0"/>
                        </a:spcBef>
                        <a:spcAft>
                          <a:spcPts val="0"/>
                        </a:spcAft>
                      </a:pPr>
                      <a:r>
                        <a:rPr lang="el-GR" sz="1200" dirty="0">
                          <a:solidFill>
                            <a:schemeClr val="bg1"/>
                          </a:solidFill>
                          <a:effectLst/>
                          <a:latin typeface="Bahnschrift SemiLight SemiConde" pitchFamily="34" charset="0"/>
                        </a:rPr>
                        <a:t>ΕΠΙΣΤΡΟΦΗ </a:t>
                      </a:r>
                      <a:r>
                        <a:rPr lang="el-GR" sz="1200" dirty="0" smtClean="0">
                          <a:solidFill>
                            <a:schemeClr val="bg1"/>
                          </a:solidFill>
                          <a:effectLst/>
                          <a:latin typeface="Bahnschrift SemiLight SemiConde" pitchFamily="34" charset="0"/>
                        </a:rPr>
                        <a:t>Από </a:t>
                      </a:r>
                      <a:r>
                        <a:rPr lang="el-GR" sz="1200" dirty="0">
                          <a:solidFill>
                            <a:schemeClr val="bg1"/>
                          </a:solidFill>
                          <a:effectLst/>
                          <a:latin typeface="Bahnschrift SemiLight SemiConde" pitchFamily="34" charset="0"/>
                        </a:rPr>
                        <a:t>τις 11:00 έως 12:00 θα πρέπει να βρίσκεστε στη </a:t>
                      </a:r>
                      <a:r>
                        <a:rPr lang="en-US" sz="1200" dirty="0">
                          <a:solidFill>
                            <a:schemeClr val="bg1"/>
                          </a:solidFill>
                          <a:effectLst/>
                          <a:latin typeface="Bahnschrift SemiLight SemiConde" pitchFamily="34" charset="0"/>
                        </a:rPr>
                        <a:t>reception</a:t>
                      </a:r>
                      <a:r>
                        <a:rPr lang="el-GR" sz="1200" dirty="0">
                          <a:solidFill>
                            <a:schemeClr val="bg1"/>
                          </a:solidFill>
                          <a:effectLst/>
                          <a:latin typeface="Bahnschrift SemiLight SemiConde" pitchFamily="34" charset="0"/>
                        </a:rPr>
                        <a:t> ή την καφετέρια του ξενοδοχείου διαμονής όπου θα σας ειδοποιήσει προς επιβίβαση ο συνοδός του γραφείου μας. </a:t>
                      </a:r>
                      <a:endParaRPr lang="en-US" sz="1200" dirty="0">
                        <a:solidFill>
                          <a:schemeClr val="bg1"/>
                        </a:solidFill>
                        <a:effectLst/>
                        <a:latin typeface="Bahnschrift SemiLight SemiConde" pitchFamily="34" charset="0"/>
                        <a:ea typeface="Times New Roman"/>
                      </a:endParaRPr>
                    </a:p>
                  </a:txBody>
                  <a:tcPr marL="0" marR="0" marT="0" marB="0">
                    <a:solidFill>
                      <a:schemeClr val="bg2"/>
                    </a:solidFill>
                  </a:tcPr>
                </a:tc>
                <a:tc hMerge="1">
                  <a:txBody>
                    <a:bodyPr/>
                    <a:lstStyle/>
                    <a:p>
                      <a:endParaRPr lang="en-US"/>
                    </a:p>
                  </a:txBody>
                  <a:tcPr/>
                </a:tc>
                <a:tc hMerge="1">
                  <a:txBody>
                    <a:bodyPr/>
                    <a:lstStyle/>
                    <a:p>
                      <a:endParaRPr lang="en-US"/>
                    </a:p>
                  </a:txBody>
                  <a:tcPr/>
                </a:tc>
              </a:tr>
            </a:tbl>
          </a:graphicData>
        </a:graphic>
      </p:graphicFrame>
    </p:spTree>
    <p:extLst>
      <p:ext uri="{BB962C8B-B14F-4D97-AF65-F5344CB8AC3E}">
        <p14:creationId xmlns:p14="http://schemas.microsoft.com/office/powerpoint/2010/main" val="17177948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gpmel\Desktop\BANSKO ΕΚΔΡΟΜΕΣ 2023-2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3639" y="-788355"/>
            <a:ext cx="5076709" cy="308982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 xmlns:a16="http://schemas.microsoft.com/office/drawing/2014/main" id="{C932C3B1-5180-1A8F-BB7A-115704139891}"/>
              </a:ext>
            </a:extLst>
          </p:cNvPr>
          <p:cNvSpPr txBox="1"/>
          <p:nvPr/>
        </p:nvSpPr>
        <p:spPr>
          <a:xfrm>
            <a:off x="-1" y="1554494"/>
            <a:ext cx="2482965" cy="646331"/>
          </a:xfrm>
          <a:prstGeom prst="rect">
            <a:avLst/>
          </a:prstGeom>
          <a:noFill/>
        </p:spPr>
        <p:txBody>
          <a:bodyPr wrap="square">
            <a:spAutoFit/>
          </a:bodyPr>
          <a:lstStyle/>
          <a:p>
            <a:pPr algn="ctr"/>
            <a:r>
              <a:rPr lang="el-GR" sz="1200" dirty="0" smtClean="0">
                <a:solidFill>
                  <a:schemeClr val="accent2">
                    <a:lumMod val="75000"/>
                    <a:lumOff val="25000"/>
                  </a:schemeClr>
                </a:solidFill>
                <a:latin typeface="Bahnschrift SemiLight SemiConde" panose="020B0502040204020203" pitchFamily="34" charset="0"/>
              </a:rPr>
              <a:t>Οι τιμές είναι κατ άτομο </a:t>
            </a:r>
          </a:p>
          <a:p>
            <a:pPr algn="ctr"/>
            <a:r>
              <a:rPr lang="el-GR" sz="1200" dirty="0" smtClean="0">
                <a:solidFill>
                  <a:schemeClr val="accent2">
                    <a:lumMod val="75000"/>
                    <a:lumOff val="25000"/>
                  </a:schemeClr>
                </a:solidFill>
                <a:latin typeface="Bahnschrift SemiLight SemiConde" panose="020B0502040204020203" pitchFamily="34" charset="0"/>
              </a:rPr>
              <a:t>για το πακέτο εκδρομής</a:t>
            </a:r>
          </a:p>
          <a:p>
            <a:pPr algn="ctr"/>
            <a:r>
              <a:rPr lang="el-GR" sz="1200" dirty="0" smtClean="0">
                <a:solidFill>
                  <a:schemeClr val="accent2">
                    <a:lumMod val="75000"/>
                    <a:lumOff val="25000"/>
                  </a:schemeClr>
                </a:solidFill>
                <a:latin typeface="Bahnschrift SemiLight SemiConde" panose="020B0502040204020203" pitchFamily="34" charset="0"/>
              </a:rPr>
              <a:t>( μεταφορές – διαμονή – διατροφή )</a:t>
            </a:r>
            <a:endParaRPr lang="en-US" sz="1200" dirty="0">
              <a:solidFill>
                <a:schemeClr val="accent2">
                  <a:lumMod val="75000"/>
                  <a:lumOff val="25000"/>
                </a:schemeClr>
              </a:solidFill>
              <a:latin typeface="Bahnschrift SemiLight SemiConde" panose="020B0502040204020203" pitchFamily="34" charset="0"/>
            </a:endParaRPr>
          </a:p>
        </p:txBody>
      </p:sp>
      <p:pic>
        <p:nvPicPr>
          <p:cNvPr id="10" name="Picture 9">
            <a:extLst>
              <a:ext uri="{FF2B5EF4-FFF2-40B4-BE49-F238E27FC236}">
                <a16:creationId xmlns="" xmlns:a16="http://schemas.microsoft.com/office/drawing/2014/main" id="{BB9F5F15-3532-7250-7C8A-3909A9D181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7303" y="4752710"/>
            <a:ext cx="1707197" cy="2276263"/>
          </a:xfrm>
          <a:solidFill>
            <a:srgbClr val="FFC000"/>
          </a:solidFill>
          <a:ln w="57150">
            <a:solidFill>
              <a:schemeClr val="bg1"/>
            </a:solidFill>
          </a:ln>
          <a:effectLst>
            <a:outerShdw blurRad="50800" dist="38100" dir="10800000" algn="r" rotWithShape="0">
              <a:prstClr val="black">
                <a:alpha val="40000"/>
              </a:prstClr>
            </a:outerShdw>
          </a:effectLst>
        </p:spPr>
      </p:pic>
      <p:pic>
        <p:nvPicPr>
          <p:cNvPr id="12" name="Picture 11">
            <a:extLst>
              <a:ext uri="{FF2B5EF4-FFF2-40B4-BE49-F238E27FC236}">
                <a16:creationId xmlns="" xmlns:a16="http://schemas.microsoft.com/office/drawing/2014/main" id="{838A0CAB-3015-CA67-8A6E-81FF586B503D}"/>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850527" y="8600532"/>
            <a:ext cx="2711817" cy="2015079"/>
          </a:xfrm>
          <a:solidFill>
            <a:srgbClr val="FFC000"/>
          </a:solidFill>
          <a:ln w="57150">
            <a:solidFill>
              <a:schemeClr val="bg1"/>
            </a:solidFill>
          </a:ln>
          <a:effectLst>
            <a:outerShdw blurRad="50800" dist="38100" dir="10800000" algn="r" rotWithShape="0">
              <a:prstClr val="black">
                <a:alpha val="40000"/>
              </a:prstClr>
            </a:outerShdw>
          </a:effectLst>
        </p:spPr>
      </p:pic>
      <p:pic>
        <p:nvPicPr>
          <p:cNvPr id="3074" name="Picture 2" descr="Where to Go in Plaka: A Guide to the Neighborhood of the Gods - Greece Is">
            <a:extLst>
              <a:ext uri="{FF2B5EF4-FFF2-40B4-BE49-F238E27FC236}">
                <a16:creationId xmlns="" xmlns:a16="http://schemas.microsoft.com/office/drawing/2014/main" id="{2ACA7C5B-32C5-7820-03F5-418ADA355BB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200087" y="6750497"/>
            <a:ext cx="1984475" cy="2276264"/>
          </a:xfrm>
          <a:solidFill>
            <a:srgbClr val="FFC000"/>
          </a:solidFill>
          <a:ln w="57150">
            <a:solidFill>
              <a:schemeClr val="bg1"/>
            </a:solidFill>
          </a:ln>
          <a:effectLst>
            <a:outerShdw blurRad="50800" dist="38100" dir="10800000" algn="r" rotWithShape="0">
              <a:prstClr val="black">
                <a:alpha val="40000"/>
              </a:prstClr>
            </a:outerShdw>
          </a:effectLst>
        </p:spPr>
      </p:pic>
      <p:pic>
        <p:nvPicPr>
          <p:cNvPr id="6" name="Picture 5">
            <a:extLst>
              <a:ext uri="{FF2B5EF4-FFF2-40B4-BE49-F238E27FC236}">
                <a16:creationId xmlns="" xmlns:a16="http://schemas.microsoft.com/office/drawing/2014/main" id="{0E78B415-CB86-66B9-3613-C60060091164}"/>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189813" y="6819830"/>
            <a:ext cx="3234979" cy="2076151"/>
          </a:xfrm>
          <a:solidFill>
            <a:srgbClr val="FFC000"/>
          </a:solidFill>
          <a:ln w="57150">
            <a:solidFill>
              <a:schemeClr val="bg1"/>
            </a:solidFill>
          </a:ln>
          <a:effectLst>
            <a:outerShdw blurRad="50800" dist="38100" dir="10800000" algn="r" rotWithShape="0">
              <a:prstClr val="black">
                <a:alpha val="40000"/>
              </a:prstClr>
            </a:outerShdw>
          </a:effectLst>
        </p:spPr>
      </p:pic>
      <p:pic>
        <p:nvPicPr>
          <p:cNvPr id="8" name="Picture 7">
            <a:extLst>
              <a:ext uri="{FF2B5EF4-FFF2-40B4-BE49-F238E27FC236}">
                <a16:creationId xmlns="" xmlns:a16="http://schemas.microsoft.com/office/drawing/2014/main" id="{19CCD3A6-590F-7948-C336-E9EC27D873B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7534" y="8674981"/>
            <a:ext cx="2794055" cy="1727391"/>
          </a:xfrm>
          <a:solidFill>
            <a:srgbClr val="FFC000"/>
          </a:solidFill>
          <a:ln w="57150">
            <a:solidFill>
              <a:schemeClr val="bg1"/>
            </a:solidFill>
          </a:ln>
          <a:effectLst>
            <a:outerShdw blurRad="50800" dist="38100" dir="10800000" algn="r" rotWithShape="0">
              <a:prstClr val="black">
                <a:alpha val="40000"/>
              </a:prstClr>
            </a:outerShdw>
          </a:effectLst>
        </p:spPr>
      </p:pic>
      <p:pic>
        <p:nvPicPr>
          <p:cNvPr id="4" name="Picture 3">
            <a:extLst>
              <a:ext uri="{FF2B5EF4-FFF2-40B4-BE49-F238E27FC236}">
                <a16:creationId xmlns="" xmlns:a16="http://schemas.microsoft.com/office/drawing/2014/main" id="{4818675F-8198-0149-E65B-8020DA4BE5A3}"/>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1391506" y="4708952"/>
            <a:ext cx="2182919" cy="2060606"/>
          </a:xfrm>
          <a:solidFill>
            <a:srgbClr val="FFC000"/>
          </a:solidFill>
          <a:ln w="57150">
            <a:solidFill>
              <a:schemeClr val="bg1"/>
            </a:solidFill>
          </a:ln>
          <a:effectLst>
            <a:outerShdw blurRad="50800" dist="38100" dir="10800000" algn="r" rotWithShape="0">
              <a:prstClr val="black">
                <a:alpha val="40000"/>
              </a:prstClr>
            </a:outerShdw>
          </a:effectLst>
        </p:spPr>
      </p:pic>
      <p:sp>
        <p:nvSpPr>
          <p:cNvPr id="15" name="Rectangle 14">
            <a:extLst>
              <a:ext uri="{FF2B5EF4-FFF2-40B4-BE49-F238E27FC236}">
                <a16:creationId xmlns="" xmlns:a16="http://schemas.microsoft.com/office/drawing/2014/main" id="{3B1A667E-3D57-C626-80A8-CEBAA08E2EA9}"/>
              </a:ext>
            </a:extLst>
          </p:cNvPr>
          <p:cNvSpPr/>
          <p:nvPr/>
        </p:nvSpPr>
        <p:spPr>
          <a:xfrm>
            <a:off x="-249449" y="348342"/>
            <a:ext cx="3831037" cy="816429"/>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lumMod val="75000"/>
                </a:schemeClr>
              </a:solidFill>
            </a:endParaRPr>
          </a:p>
        </p:txBody>
      </p:sp>
      <p:sp>
        <p:nvSpPr>
          <p:cNvPr id="16" name="Google Shape;94;p15">
            <a:extLst>
              <a:ext uri="{FF2B5EF4-FFF2-40B4-BE49-F238E27FC236}">
                <a16:creationId xmlns="" xmlns:a16="http://schemas.microsoft.com/office/drawing/2014/main" id="{BC90A0DA-AC6A-BB4D-F7A4-B1670D522E80}"/>
              </a:ext>
            </a:extLst>
          </p:cNvPr>
          <p:cNvSpPr txBox="1"/>
          <p:nvPr/>
        </p:nvSpPr>
        <p:spPr>
          <a:xfrm>
            <a:off x="136464" y="479557"/>
            <a:ext cx="3059209" cy="553998"/>
          </a:xfrm>
          <a:prstGeom prst="rect">
            <a:avLst/>
          </a:prstGeom>
          <a:noFill/>
          <a:ln>
            <a:noFill/>
          </a:ln>
        </p:spPr>
        <p:txBody>
          <a:bodyPr spcFirstLastPara="1" wrap="square" lIns="0" tIns="0" rIns="0" bIns="0" anchor="t" anchorCtr="0">
            <a:spAutoFit/>
          </a:bodyPr>
          <a:lstStyle/>
          <a:p>
            <a:pPr marL="0" lvl="0" indent="0" algn="ctr" rtl="0">
              <a:spcBef>
                <a:spcPts val="0"/>
              </a:spcBef>
              <a:spcAft>
                <a:spcPts val="0"/>
              </a:spcAft>
              <a:buNone/>
            </a:pPr>
            <a:r>
              <a:rPr lang="el-GR" sz="3600" b="1" dirty="0" smtClean="0">
                <a:solidFill>
                  <a:schemeClr val="accent2">
                    <a:lumMod val="75000"/>
                    <a:lumOff val="25000"/>
                  </a:schemeClr>
                </a:solidFill>
                <a:effectLst>
                  <a:outerShdw blurRad="38100" dist="38100" dir="2700000" algn="tl">
                    <a:srgbClr val="000000">
                      <a:alpha val="43137"/>
                    </a:srgbClr>
                  </a:outerShdw>
                </a:effectLst>
                <a:latin typeface="Bahnschrift SemiLight SemiConde" panose="020B0502040204020203" pitchFamily="34" charset="0"/>
                <a:ea typeface="Forum"/>
                <a:cs typeface="Forum"/>
                <a:sym typeface="Forum"/>
              </a:rPr>
              <a:t>ΤΙΜΟΚΑΤΑΛΟΓΟΣ</a:t>
            </a:r>
            <a:endParaRPr sz="3600" b="1" dirty="0">
              <a:solidFill>
                <a:schemeClr val="accent2">
                  <a:lumMod val="75000"/>
                  <a:lumOff val="25000"/>
                </a:schemeClr>
              </a:solidFill>
              <a:effectLst>
                <a:outerShdw blurRad="38100" dist="38100" dir="2700000" algn="tl">
                  <a:srgbClr val="000000">
                    <a:alpha val="43137"/>
                  </a:srgbClr>
                </a:outerShdw>
              </a:effectLst>
              <a:latin typeface="Bahnschrift SemiLight SemiConde" panose="020B0502040204020203" pitchFamily="34" charset="0"/>
              <a:ea typeface="Forum"/>
              <a:cs typeface="Forum"/>
              <a:sym typeface="Forum"/>
            </a:endParaRPr>
          </a:p>
        </p:txBody>
      </p:sp>
      <p:sp>
        <p:nvSpPr>
          <p:cNvPr id="13" name="Google Shape;94;p15">
            <a:extLst>
              <a:ext uri="{FF2B5EF4-FFF2-40B4-BE49-F238E27FC236}">
                <a16:creationId xmlns="" xmlns:a16="http://schemas.microsoft.com/office/drawing/2014/main" id="{BC90A0DA-AC6A-BB4D-F7A4-B1670D522E80}"/>
              </a:ext>
            </a:extLst>
          </p:cNvPr>
          <p:cNvSpPr txBox="1"/>
          <p:nvPr/>
        </p:nvSpPr>
        <p:spPr>
          <a:xfrm>
            <a:off x="1807303" y="2449592"/>
            <a:ext cx="3849780" cy="553998"/>
          </a:xfrm>
          <a:prstGeom prst="rect">
            <a:avLst/>
          </a:prstGeom>
          <a:noFill/>
          <a:ln>
            <a:noFill/>
          </a:ln>
        </p:spPr>
        <p:txBody>
          <a:bodyPr spcFirstLastPara="1" wrap="square" lIns="0" tIns="0" rIns="0" bIns="0" anchor="t" anchorCtr="0">
            <a:spAutoFit/>
          </a:bodyPr>
          <a:lstStyle/>
          <a:p>
            <a:pPr marL="0" lvl="0" indent="0" algn="ctr" rtl="0">
              <a:spcBef>
                <a:spcPts val="0"/>
              </a:spcBef>
              <a:spcAft>
                <a:spcPts val="0"/>
              </a:spcAft>
              <a:buNone/>
            </a:pPr>
            <a:r>
              <a:rPr lang="el-GR" sz="3600" b="1" dirty="0" smtClean="0">
                <a:solidFill>
                  <a:schemeClr val="accent2">
                    <a:lumMod val="75000"/>
                    <a:lumOff val="25000"/>
                  </a:schemeClr>
                </a:solidFill>
                <a:effectLst>
                  <a:outerShdw blurRad="38100" dist="38100" dir="2700000" algn="tl">
                    <a:srgbClr val="000000">
                      <a:alpha val="43137"/>
                    </a:srgbClr>
                  </a:outerShdw>
                </a:effectLst>
                <a:latin typeface="Bahnschrift SemiLight SemiConde" panose="020B0502040204020203" pitchFamily="34" charset="0"/>
                <a:ea typeface="Forum"/>
                <a:cs typeface="Forum"/>
                <a:sym typeface="Forum"/>
              </a:rPr>
              <a:t>ΔΕΚΕΜΒΡΙΟΣ 2024</a:t>
            </a:r>
            <a:endParaRPr sz="3600" b="1" dirty="0">
              <a:solidFill>
                <a:schemeClr val="accent2">
                  <a:lumMod val="75000"/>
                  <a:lumOff val="25000"/>
                </a:schemeClr>
              </a:solidFill>
              <a:effectLst>
                <a:outerShdw blurRad="38100" dist="38100" dir="2700000" algn="tl">
                  <a:srgbClr val="000000">
                    <a:alpha val="43137"/>
                  </a:srgbClr>
                </a:outerShdw>
              </a:effectLst>
              <a:latin typeface="Bahnschrift SemiLight SemiConde" panose="020B0502040204020203" pitchFamily="34" charset="0"/>
              <a:ea typeface="Forum"/>
              <a:cs typeface="Forum"/>
              <a:sym typeface="Forum"/>
            </a:endParaRPr>
          </a:p>
        </p:txBody>
      </p:sp>
      <p:sp>
        <p:nvSpPr>
          <p:cNvPr id="14" name="Google Shape;58;p13"/>
          <p:cNvSpPr txBox="1"/>
          <p:nvPr/>
        </p:nvSpPr>
        <p:spPr>
          <a:xfrm>
            <a:off x="1215843" y="1170296"/>
            <a:ext cx="2346501" cy="246221"/>
          </a:xfrm>
          <a:prstGeom prst="rect">
            <a:avLst/>
          </a:prstGeom>
          <a:solidFill>
            <a:schemeClr val="bg2"/>
          </a:solidFill>
          <a:ln>
            <a:noFill/>
          </a:ln>
        </p:spPr>
        <p:txBody>
          <a:bodyPr spcFirstLastPara="1" wrap="square" lIns="0" tIns="0" rIns="0" bIns="0" anchor="t" anchorCtr="0">
            <a:spAutoFit/>
          </a:bodyPr>
          <a:lstStyle/>
          <a:p>
            <a:pPr algn="ctr"/>
            <a:r>
              <a:rPr lang="el-GR" sz="1600" b="1" dirty="0" smtClean="0">
                <a:solidFill>
                  <a:schemeClr val="bg1"/>
                </a:solidFill>
                <a:effectLst>
                  <a:outerShdw blurRad="38100" dist="38100" dir="2700000" algn="tl">
                    <a:srgbClr val="000000">
                      <a:alpha val="43137"/>
                    </a:srgbClr>
                  </a:outerShdw>
                </a:effectLst>
                <a:latin typeface="Bahnschrift SemiLight SemiConde" panose="020B0502040204020203" pitchFamily="34" charset="0"/>
                <a:sym typeface="Forum"/>
              </a:rPr>
              <a:t>ΑΝΑΧΩΡΗΣΕΙΣ ΑΠΟ ΑΘΗΝΑ</a:t>
            </a:r>
            <a:endParaRPr sz="1600" b="1" dirty="0">
              <a:solidFill>
                <a:schemeClr val="bg1"/>
              </a:solidFill>
              <a:effectLst>
                <a:outerShdw blurRad="38100" dist="38100" dir="2700000" algn="tl">
                  <a:srgbClr val="000000">
                    <a:alpha val="43137"/>
                  </a:srgbClr>
                </a:outerShdw>
              </a:effectLst>
              <a:latin typeface="Bahnschrift SemiLight SemiConde" panose="020B0502040204020203" pitchFamily="34" charset="0"/>
              <a:sym typeface="Forum"/>
            </a:endParaRPr>
          </a:p>
        </p:txBody>
      </p:sp>
      <p:graphicFrame>
        <p:nvGraphicFramePr>
          <p:cNvPr id="17" name="Πίνακας 16"/>
          <p:cNvGraphicFramePr>
            <a:graphicFrameLocks noGrp="1"/>
          </p:cNvGraphicFramePr>
          <p:nvPr>
            <p:extLst>
              <p:ext uri="{D42A27DB-BD31-4B8C-83A1-F6EECF244321}">
                <p14:modId xmlns:p14="http://schemas.microsoft.com/office/powerpoint/2010/main" val="3192178138"/>
              </p:ext>
            </p:extLst>
          </p:nvPr>
        </p:nvGraphicFramePr>
        <p:xfrm>
          <a:off x="200087" y="3046762"/>
          <a:ext cx="7157314" cy="6217719"/>
        </p:xfrm>
        <a:graphic>
          <a:graphicData uri="http://schemas.openxmlformats.org/drawingml/2006/table">
            <a:tbl>
              <a:tblPr firstRow="1" firstCol="1" bandRow="1">
                <a:tableStyleId>{5C22544A-7EE6-4342-B048-85BDC9FD1C3A}</a:tableStyleId>
              </a:tblPr>
              <a:tblGrid>
                <a:gridCol w="2288332"/>
                <a:gridCol w="1062569"/>
                <a:gridCol w="987246"/>
                <a:gridCol w="859918"/>
                <a:gridCol w="859918"/>
                <a:gridCol w="1099331"/>
              </a:tblGrid>
              <a:tr h="689622">
                <a:tc gridSpan="3">
                  <a:txBody>
                    <a:bodyPr/>
                    <a:lstStyle/>
                    <a:p>
                      <a:pPr marL="0" marR="0" algn="ctr">
                        <a:spcBef>
                          <a:spcPts val="0"/>
                        </a:spcBef>
                        <a:spcAft>
                          <a:spcPts val="0"/>
                        </a:spcAft>
                      </a:pPr>
                      <a:r>
                        <a:rPr lang="el-GR" sz="1200" dirty="0">
                          <a:effectLst/>
                          <a:latin typeface="Bahnschrift SemiLight SemiConde" pitchFamily="34" charset="0"/>
                        </a:rPr>
                        <a:t>Βραδινές αναχωρήσεις</a:t>
                      </a:r>
                      <a:endParaRPr lang="en-US" sz="1200" dirty="0">
                        <a:effectLst/>
                        <a:latin typeface="Bahnschrift SemiLight SemiConde" pitchFamily="34" charset="0"/>
                        <a:ea typeface="Times New Roman"/>
                      </a:endParaRPr>
                    </a:p>
                  </a:txBody>
                  <a:tcPr marL="9319" marR="9319" marT="9319" marB="9319" anchor="ctr"/>
                </a:tc>
                <a:tc hMerge="1">
                  <a:txBody>
                    <a:bodyPr/>
                    <a:lstStyle/>
                    <a:p>
                      <a:endParaRPr lang="en-US"/>
                    </a:p>
                  </a:txBody>
                  <a:tcPr/>
                </a:tc>
                <a:tc hMerge="1">
                  <a:txBody>
                    <a:bodyPr/>
                    <a:lstStyle/>
                    <a:p>
                      <a:endParaRPr lang="en-US"/>
                    </a:p>
                  </a:txBody>
                  <a:tcPr/>
                </a:tc>
                <a:tc>
                  <a:txBody>
                    <a:bodyPr/>
                    <a:lstStyle/>
                    <a:p>
                      <a:pPr marL="0" marR="0" algn="ctr">
                        <a:spcBef>
                          <a:spcPts val="0"/>
                        </a:spcBef>
                        <a:spcAft>
                          <a:spcPts val="0"/>
                        </a:spcAft>
                      </a:pPr>
                      <a:r>
                        <a:rPr lang="el-GR" sz="1000" b="1" dirty="0" smtClean="0">
                          <a:solidFill>
                            <a:schemeClr val="bg1"/>
                          </a:solidFill>
                          <a:effectLst/>
                          <a:latin typeface="Bahnschrift SemiLight SemiConde" pitchFamily="34" charset="0"/>
                          <a:ea typeface="Times New Roman"/>
                        </a:rPr>
                        <a:t>12 – 15/12</a:t>
                      </a:r>
                    </a:p>
                    <a:p>
                      <a:pPr marL="0" marR="0" algn="ctr">
                        <a:spcBef>
                          <a:spcPts val="0"/>
                        </a:spcBef>
                        <a:spcAft>
                          <a:spcPts val="0"/>
                        </a:spcAft>
                      </a:pPr>
                      <a:r>
                        <a:rPr lang="el-GR" sz="1000" b="1" dirty="0" smtClean="0">
                          <a:solidFill>
                            <a:schemeClr val="bg1"/>
                          </a:solidFill>
                          <a:effectLst/>
                          <a:latin typeface="Bahnschrift SemiLight SemiConde" pitchFamily="34" charset="0"/>
                          <a:ea typeface="Times New Roman"/>
                        </a:rPr>
                        <a:t>19 – 22/12</a:t>
                      </a:r>
                      <a:endParaRPr lang="en-US" sz="1000" b="1"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l-GR" sz="1000" b="1" dirty="0" smtClean="0">
                          <a:solidFill>
                            <a:schemeClr val="bg1"/>
                          </a:solidFill>
                          <a:effectLst/>
                          <a:latin typeface="Bahnschrift SemiLight SemiConde" pitchFamily="34" charset="0"/>
                          <a:ea typeface="Times New Roman"/>
                        </a:rPr>
                        <a:t>4 – 8/12</a:t>
                      </a:r>
                    </a:p>
                    <a:p>
                      <a:pPr marL="0" marR="0" algn="ctr">
                        <a:spcBef>
                          <a:spcPts val="0"/>
                        </a:spcBef>
                        <a:spcAft>
                          <a:spcPts val="0"/>
                        </a:spcAft>
                      </a:pPr>
                      <a:r>
                        <a:rPr lang="el-GR" sz="1000" b="1" dirty="0" smtClean="0">
                          <a:solidFill>
                            <a:schemeClr val="bg1"/>
                          </a:solidFill>
                          <a:effectLst/>
                          <a:latin typeface="Bahnschrift SemiLight SemiConde" pitchFamily="34" charset="0"/>
                          <a:ea typeface="Times New Roman"/>
                        </a:rPr>
                        <a:t>11 – 15/12</a:t>
                      </a:r>
                    </a:p>
                    <a:p>
                      <a:pPr marL="0" marR="0" algn="ctr">
                        <a:spcBef>
                          <a:spcPts val="0"/>
                        </a:spcBef>
                        <a:spcAft>
                          <a:spcPts val="0"/>
                        </a:spcAft>
                      </a:pPr>
                      <a:r>
                        <a:rPr lang="el-GR" sz="1000" b="1" dirty="0" smtClean="0">
                          <a:solidFill>
                            <a:schemeClr val="bg1"/>
                          </a:solidFill>
                          <a:effectLst/>
                          <a:latin typeface="Bahnschrift SemiLight SemiConde" pitchFamily="34" charset="0"/>
                          <a:ea typeface="Times New Roman"/>
                        </a:rPr>
                        <a:t>18 – 22/12</a:t>
                      </a:r>
                      <a:endParaRPr lang="en-US" sz="1000" b="1"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rowSpan="2">
                  <a:txBody>
                    <a:bodyPr/>
                    <a:lstStyle/>
                    <a:p>
                      <a:pPr marL="0" marR="0" algn="ctr">
                        <a:spcBef>
                          <a:spcPts val="0"/>
                        </a:spcBef>
                        <a:spcAft>
                          <a:spcPts val="0"/>
                        </a:spcAft>
                      </a:pPr>
                      <a:r>
                        <a:rPr lang="el-GR" sz="1000" dirty="0">
                          <a:effectLst/>
                          <a:latin typeface="Bahnschrift SemiLight SemiConde" pitchFamily="34" charset="0"/>
                        </a:rPr>
                        <a:t>Σημειώσεις</a:t>
                      </a:r>
                      <a:endParaRPr lang="en-US" sz="1000" dirty="0">
                        <a:effectLst/>
                        <a:latin typeface="Bahnschrift SemiLight SemiConde" pitchFamily="34" charset="0"/>
                      </a:endParaRPr>
                    </a:p>
                    <a:p>
                      <a:pPr marL="0" marR="0" algn="ctr">
                        <a:spcBef>
                          <a:spcPts val="0"/>
                        </a:spcBef>
                        <a:spcAft>
                          <a:spcPts val="0"/>
                        </a:spcAft>
                      </a:pPr>
                      <a:r>
                        <a:rPr lang="el-GR" sz="1000" dirty="0">
                          <a:effectLst/>
                          <a:latin typeface="Bahnschrift SemiLight SemiConde" pitchFamily="34" charset="0"/>
                        </a:rPr>
                        <a:t>προαιρετικό επιπλέον κόστος </a:t>
                      </a:r>
                      <a:endParaRPr lang="en-US" sz="1000" dirty="0" smtClean="0">
                        <a:effectLst/>
                        <a:latin typeface="Bahnschrift SemiLight SemiConde" pitchFamily="34" charset="0"/>
                      </a:endParaRPr>
                    </a:p>
                    <a:p>
                      <a:pPr marL="0" marR="0" algn="ctr">
                        <a:spcBef>
                          <a:spcPts val="0"/>
                        </a:spcBef>
                        <a:spcAft>
                          <a:spcPts val="0"/>
                        </a:spcAft>
                      </a:pPr>
                      <a:r>
                        <a:rPr lang="el-GR" sz="1000" dirty="0" smtClean="0">
                          <a:effectLst/>
                          <a:latin typeface="Bahnschrift SemiLight SemiConde" pitchFamily="34" charset="0"/>
                        </a:rPr>
                        <a:t>για ημιδιατροφή</a:t>
                      </a:r>
                      <a:endParaRPr lang="en-US" sz="1000" dirty="0">
                        <a:effectLst/>
                        <a:latin typeface="Bahnschrift SemiLight SemiConde" pitchFamily="34" charset="0"/>
                      </a:endParaRPr>
                    </a:p>
                  </a:txBody>
                  <a:tcPr marL="9319" marR="9319" marT="9319" marB="9319" anchor="ctr"/>
                </a:tc>
              </a:tr>
              <a:tr h="495782">
                <a:tc>
                  <a:txBody>
                    <a:bodyPr/>
                    <a:lstStyle/>
                    <a:p>
                      <a:pPr marL="0" marR="0" algn="ctr">
                        <a:spcBef>
                          <a:spcPts val="0"/>
                        </a:spcBef>
                        <a:spcAft>
                          <a:spcPts val="0"/>
                        </a:spcAft>
                      </a:pPr>
                      <a:r>
                        <a:rPr lang="el-GR" sz="1200" b="1" dirty="0">
                          <a:solidFill>
                            <a:schemeClr val="bg1"/>
                          </a:solidFill>
                          <a:effectLst/>
                          <a:latin typeface="Bahnschrift SemiLight SemiConde" pitchFamily="34" charset="0"/>
                        </a:rPr>
                        <a:t> </a:t>
                      </a:r>
                      <a:endParaRPr lang="en-US" sz="1200" b="1" dirty="0">
                        <a:solidFill>
                          <a:schemeClr val="bg1"/>
                        </a:solidFill>
                        <a:effectLst/>
                        <a:latin typeface="Bahnschrift SemiLight SemiConde" pitchFamily="34" charset="0"/>
                      </a:endParaRPr>
                    </a:p>
                    <a:p>
                      <a:pPr marL="0" marR="0" algn="ctr">
                        <a:spcBef>
                          <a:spcPts val="0"/>
                        </a:spcBef>
                        <a:spcAft>
                          <a:spcPts val="0"/>
                        </a:spcAft>
                      </a:pPr>
                      <a:r>
                        <a:rPr lang="el-GR" sz="1200" b="1" dirty="0">
                          <a:solidFill>
                            <a:schemeClr val="bg1"/>
                          </a:solidFill>
                          <a:effectLst/>
                          <a:latin typeface="Bahnschrift SemiLight SemiConde" pitchFamily="34" charset="0"/>
                        </a:rPr>
                        <a:t>Ξενοδοχεία</a:t>
                      </a:r>
                      <a:br>
                        <a:rPr lang="el-GR" sz="1200" b="1" dirty="0">
                          <a:solidFill>
                            <a:schemeClr val="bg1"/>
                          </a:solidFill>
                          <a:effectLst/>
                          <a:latin typeface="Bahnschrift SemiLight SemiConde" pitchFamily="34" charset="0"/>
                        </a:rPr>
                      </a:br>
                      <a:endParaRPr lang="en-US" sz="1200" b="1" dirty="0">
                        <a:solidFill>
                          <a:schemeClr val="bg1"/>
                        </a:solidFill>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b="1" dirty="0">
                          <a:solidFill>
                            <a:schemeClr val="bg1"/>
                          </a:solidFill>
                          <a:effectLst/>
                          <a:latin typeface="Bahnschrift SemiLight SemiConde" pitchFamily="34" charset="0"/>
                        </a:rPr>
                        <a:t>δωμάτιο</a:t>
                      </a:r>
                      <a:endParaRPr lang="en-US" sz="1200" b="1"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l-GR" sz="1200" b="1" dirty="0">
                          <a:solidFill>
                            <a:schemeClr val="bg1"/>
                          </a:solidFill>
                          <a:effectLst/>
                          <a:latin typeface="Bahnschrift SemiLight SemiConde" pitchFamily="34" charset="0"/>
                        </a:rPr>
                        <a:t>Διατροφή</a:t>
                      </a:r>
                      <a:endParaRPr lang="en-US" sz="1200" b="1"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200" b="1" dirty="0" smtClean="0">
                          <a:solidFill>
                            <a:schemeClr val="bg1"/>
                          </a:solidFill>
                          <a:effectLst/>
                          <a:latin typeface="Bahnschrift SemiLight SemiConde" pitchFamily="34" charset="0"/>
                        </a:rPr>
                        <a:t>2</a:t>
                      </a:r>
                      <a:r>
                        <a:rPr lang="el-GR" sz="1200" b="1" dirty="0" smtClean="0">
                          <a:solidFill>
                            <a:schemeClr val="bg1"/>
                          </a:solidFill>
                          <a:effectLst/>
                          <a:latin typeface="Bahnschrift SemiLight SemiConde" pitchFamily="34" charset="0"/>
                        </a:rPr>
                        <a:t>νύχτες</a:t>
                      </a:r>
                      <a:endParaRPr lang="en-US" sz="1200" b="1"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l-GR" sz="1200" b="1" dirty="0">
                          <a:solidFill>
                            <a:schemeClr val="bg1"/>
                          </a:solidFill>
                          <a:effectLst/>
                          <a:latin typeface="Bahnschrift SemiLight SemiConde" pitchFamily="34" charset="0"/>
                        </a:rPr>
                        <a:t>3νύχτες</a:t>
                      </a:r>
                      <a:endParaRPr lang="en-US" sz="1200" b="1"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vMerge="1">
                  <a:txBody>
                    <a:bodyPr/>
                    <a:lstStyle/>
                    <a:p>
                      <a:endParaRPr lang="en-US"/>
                    </a:p>
                  </a:txBody>
                  <a:tcPr/>
                </a:tc>
              </a:tr>
              <a:tr h="299084">
                <a:tc>
                  <a:txBody>
                    <a:bodyPr/>
                    <a:lstStyle/>
                    <a:p>
                      <a:pPr marL="0" marR="0" algn="ctr">
                        <a:spcBef>
                          <a:spcPts val="0"/>
                        </a:spcBef>
                        <a:spcAft>
                          <a:spcPts val="0"/>
                        </a:spcAft>
                      </a:pPr>
                      <a:r>
                        <a:rPr lang="en-GB" sz="1200" dirty="0">
                          <a:solidFill>
                            <a:schemeClr val="bg1"/>
                          </a:solidFill>
                          <a:effectLst/>
                          <a:latin typeface="Bahnschrift SemiLight SemiConde" pitchFamily="34" charset="0"/>
                        </a:rPr>
                        <a:t>OLYMP </a:t>
                      </a:r>
                      <a:r>
                        <a:rPr lang="en-US" sz="1200" dirty="0">
                          <a:solidFill>
                            <a:schemeClr val="bg1"/>
                          </a:solidFill>
                          <a:effectLst/>
                          <a:latin typeface="Bahnschrift SemiLight SemiConde" pitchFamily="34" charset="0"/>
                        </a:rPr>
                        <a:t>3*</a:t>
                      </a: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200" dirty="0">
                          <a:effectLst/>
                          <a:latin typeface="Bahnschrift SemiLight SemiConde" pitchFamily="34" charset="0"/>
                        </a:rPr>
                        <a:t>Standard</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a:effectLst/>
                          <a:latin typeface="Bahnschrift SemiLight SemiConde" pitchFamily="34" charset="0"/>
                        </a:rPr>
                        <a:t>Πρωινό</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rPr>
                        <a:t>1</a:t>
                      </a:r>
                      <a:r>
                        <a:rPr lang="el-GR" sz="1200" dirty="0" smtClean="0">
                          <a:effectLst/>
                          <a:latin typeface="Bahnschrift SemiLight SemiConde" pitchFamily="34" charset="0"/>
                        </a:rPr>
                        <a:t>3</a:t>
                      </a:r>
                      <a:r>
                        <a:rPr lang="en-US" sz="1200" dirty="0" smtClean="0">
                          <a:effectLst/>
                          <a:latin typeface="Bahnschrift SemiLight SemiConde" pitchFamily="34" charset="0"/>
                        </a:rPr>
                        <a:t>0</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rPr>
                        <a:t>1</a:t>
                      </a:r>
                      <a:r>
                        <a:rPr lang="el-GR" sz="1200" dirty="0" smtClean="0">
                          <a:effectLst/>
                          <a:latin typeface="Bahnschrift SemiLight SemiConde" pitchFamily="34" charset="0"/>
                        </a:rPr>
                        <a:t>6</a:t>
                      </a:r>
                      <a:r>
                        <a:rPr lang="en-US" sz="1200" dirty="0" smtClean="0">
                          <a:effectLst/>
                          <a:latin typeface="Bahnschrift SemiLight SemiConde" pitchFamily="34" charset="0"/>
                        </a:rPr>
                        <a:t>0</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00" dirty="0">
                          <a:effectLst/>
                          <a:latin typeface="Bahnschrift SemiLight SemiConde" pitchFamily="34" charset="0"/>
                        </a:rPr>
                        <a:t>Ημιδιατροφή €</a:t>
                      </a:r>
                      <a:r>
                        <a:rPr lang="en-US" sz="1000" dirty="0" smtClean="0">
                          <a:effectLst/>
                          <a:latin typeface="Bahnschrift SemiLight SemiConde" pitchFamily="34" charset="0"/>
                        </a:rPr>
                        <a:t>1</a:t>
                      </a:r>
                      <a:r>
                        <a:rPr lang="el-GR" sz="1000" dirty="0" smtClean="0">
                          <a:effectLst/>
                          <a:latin typeface="Bahnschrift SemiLight SemiConde" pitchFamily="34" charset="0"/>
                        </a:rPr>
                        <a:t>0 </a:t>
                      </a:r>
                      <a:r>
                        <a:rPr lang="el-GR" sz="1000" dirty="0">
                          <a:effectLst/>
                          <a:latin typeface="Bahnschrift SemiLight SemiConde" pitchFamily="34" charset="0"/>
                        </a:rPr>
                        <a:t>/ δείπνο</a:t>
                      </a:r>
                      <a:endParaRPr lang="en-US" sz="1000" dirty="0">
                        <a:effectLst/>
                        <a:latin typeface="Bahnschrift SemiLight SemiConde" pitchFamily="34" charset="0"/>
                        <a:ea typeface="Times New Roman"/>
                      </a:endParaRPr>
                    </a:p>
                  </a:txBody>
                  <a:tcPr marL="9319" marR="9319" marT="9319" marB="9319" anchor="ctr"/>
                </a:tc>
              </a:tr>
              <a:tr h="314313">
                <a:tc>
                  <a:txBody>
                    <a:bodyPr/>
                    <a:lstStyle/>
                    <a:p>
                      <a:pPr marL="0" marR="0" algn="ctr">
                        <a:spcBef>
                          <a:spcPts val="0"/>
                        </a:spcBef>
                        <a:spcAft>
                          <a:spcPts val="0"/>
                        </a:spcAft>
                      </a:pPr>
                      <a:r>
                        <a:rPr lang="en-US" sz="1200" dirty="0">
                          <a:solidFill>
                            <a:schemeClr val="bg1"/>
                          </a:solidFill>
                          <a:effectLst/>
                          <a:latin typeface="Bahnschrift SemiLight SemiConde" pitchFamily="34" charset="0"/>
                        </a:rPr>
                        <a:t>FRIENDS 3*</a:t>
                      </a: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200" dirty="0">
                          <a:effectLst/>
                          <a:latin typeface="Bahnschrift SemiLight SemiConde" pitchFamily="34" charset="0"/>
                        </a:rPr>
                        <a:t>Standard</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a:effectLst/>
                          <a:latin typeface="Bahnschrift SemiLight SemiConde" pitchFamily="34" charset="0"/>
                        </a:rPr>
                        <a:t>Πρωινό</a:t>
                      </a:r>
                      <a:endParaRPr lang="en-US" sz="120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smtClean="0">
                          <a:effectLst/>
                          <a:latin typeface="Bahnschrift SemiLight SemiConde" pitchFamily="34" charset="0"/>
                          <a:ea typeface="Times New Roman"/>
                        </a:rPr>
                        <a:t>125</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smtClean="0">
                          <a:effectLst/>
                          <a:latin typeface="Bahnschrift SemiLight SemiConde" pitchFamily="34" charset="0"/>
                          <a:ea typeface="Times New Roman"/>
                        </a:rPr>
                        <a:t>155</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00" dirty="0">
                          <a:effectLst/>
                          <a:latin typeface="Bahnschrift SemiLight SemiConde" pitchFamily="34" charset="0"/>
                        </a:rPr>
                        <a:t>Ημιδιατροφή €</a:t>
                      </a:r>
                      <a:r>
                        <a:rPr lang="en-US" sz="1000" dirty="0">
                          <a:effectLst/>
                          <a:latin typeface="Bahnschrift SemiLight SemiConde" pitchFamily="34" charset="0"/>
                        </a:rPr>
                        <a:t>8</a:t>
                      </a:r>
                      <a:r>
                        <a:rPr lang="el-GR" sz="1000" dirty="0">
                          <a:effectLst/>
                          <a:latin typeface="Bahnschrift SemiLight SemiConde" pitchFamily="34" charset="0"/>
                        </a:rPr>
                        <a:t> / δείπνο</a:t>
                      </a:r>
                      <a:endParaRPr lang="en-US" sz="1000" dirty="0">
                        <a:effectLst/>
                        <a:latin typeface="Bahnschrift SemiLight SemiConde" pitchFamily="34" charset="0"/>
                        <a:ea typeface="Times New Roman"/>
                      </a:endParaRPr>
                    </a:p>
                  </a:txBody>
                  <a:tcPr marL="9319" marR="9319" marT="9319" marB="9319" anchor="ctr"/>
                </a:tc>
              </a:tr>
              <a:tr h="304141">
                <a:tc rowSpan="2">
                  <a:txBody>
                    <a:bodyPr/>
                    <a:lstStyle/>
                    <a:p>
                      <a:pPr marL="0" marR="0" algn="ctr">
                        <a:spcBef>
                          <a:spcPts val="0"/>
                        </a:spcBef>
                        <a:spcAft>
                          <a:spcPts val="0"/>
                        </a:spcAft>
                      </a:pPr>
                      <a:r>
                        <a:rPr lang="en-US" sz="1200" dirty="0">
                          <a:solidFill>
                            <a:schemeClr val="bg1"/>
                          </a:solidFill>
                          <a:effectLst/>
                          <a:latin typeface="Bahnschrift SemiLight SemiConde" pitchFamily="34" charset="0"/>
                        </a:rPr>
                        <a:t>MOUNTAIN PARADISE 4*</a:t>
                      </a:r>
                    </a:p>
                    <a:p>
                      <a:pPr marL="0" marR="0" algn="ctr">
                        <a:spcBef>
                          <a:spcPts val="0"/>
                        </a:spcBef>
                        <a:spcAft>
                          <a:spcPts val="0"/>
                        </a:spcAft>
                      </a:pPr>
                      <a:r>
                        <a:rPr lang="en-GB" sz="1200" dirty="0">
                          <a:solidFill>
                            <a:schemeClr val="bg1"/>
                          </a:solidFill>
                          <a:effectLst/>
                          <a:latin typeface="Bahnschrift SemiLight SemiConde" pitchFamily="34" charset="0"/>
                        </a:rPr>
                        <a:t>SUNRISE 4*</a:t>
                      </a: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200" dirty="0">
                          <a:effectLst/>
                          <a:latin typeface="Bahnschrift SemiLight SemiConde" pitchFamily="34" charset="0"/>
                        </a:rPr>
                        <a:t>Studio</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a:effectLst/>
                          <a:latin typeface="Bahnschrift SemiLight SemiConde" pitchFamily="34" charset="0"/>
                        </a:rPr>
                        <a:t>Πρωινό</a:t>
                      </a:r>
                      <a:endParaRPr lang="en-US" sz="120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ea typeface="Times New Roman"/>
                        </a:rPr>
                        <a:t>140</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ea typeface="Times New Roman"/>
                        </a:rPr>
                        <a:t>180</a:t>
                      </a:r>
                      <a:endParaRPr lang="en-US" sz="1200" dirty="0">
                        <a:effectLst/>
                        <a:latin typeface="Bahnschrift SemiLight SemiConde" pitchFamily="34" charset="0"/>
                        <a:ea typeface="Times New Roman"/>
                      </a:endParaRPr>
                    </a:p>
                  </a:txBody>
                  <a:tcPr marL="9319" marR="9319" marT="9319" marB="9319" anchor="ctr"/>
                </a:tc>
                <a:tc rowSpan="2">
                  <a:txBody>
                    <a:bodyPr/>
                    <a:lstStyle/>
                    <a:p>
                      <a:pPr marL="0" marR="0" algn="ctr">
                        <a:spcBef>
                          <a:spcPts val="0"/>
                        </a:spcBef>
                        <a:spcAft>
                          <a:spcPts val="0"/>
                        </a:spcAft>
                      </a:pPr>
                      <a:r>
                        <a:rPr lang="el-GR" sz="1000" dirty="0">
                          <a:effectLst/>
                          <a:latin typeface="Bahnschrift SemiLight SemiConde" pitchFamily="34" charset="0"/>
                        </a:rPr>
                        <a:t>Ημιδιατροφή €10 / δείπνο</a:t>
                      </a:r>
                      <a:endParaRPr lang="en-US" sz="1000" dirty="0">
                        <a:effectLst/>
                        <a:latin typeface="Bahnschrift SemiLight SemiConde" pitchFamily="34" charset="0"/>
                        <a:ea typeface="Times New Roman"/>
                      </a:endParaRPr>
                    </a:p>
                  </a:txBody>
                  <a:tcPr marL="9319" marR="9319" marT="9319" marB="9319" anchor="ctr"/>
                </a:tc>
              </a:tr>
              <a:tr h="313040">
                <a:tc vMerge="1">
                  <a:txBody>
                    <a:bodyPr/>
                    <a:lstStyle/>
                    <a:p>
                      <a:endParaRPr lang="en-US"/>
                    </a:p>
                  </a:txBody>
                  <a:tcPr/>
                </a:tc>
                <a:tc>
                  <a:txBody>
                    <a:bodyPr/>
                    <a:lstStyle/>
                    <a:p>
                      <a:pPr marL="0" marR="0" algn="ctr">
                        <a:spcBef>
                          <a:spcPts val="0"/>
                        </a:spcBef>
                        <a:spcAft>
                          <a:spcPts val="0"/>
                        </a:spcAft>
                      </a:pPr>
                      <a:r>
                        <a:rPr lang="en-US" sz="1200" dirty="0">
                          <a:effectLst/>
                          <a:latin typeface="Bahnschrift SemiLight SemiConde" pitchFamily="34" charset="0"/>
                        </a:rPr>
                        <a:t>Apartment</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a:effectLst/>
                          <a:latin typeface="Bahnschrift SemiLight SemiConde" pitchFamily="34" charset="0"/>
                        </a:rPr>
                        <a:t>Πρωινό</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ea typeface="Times New Roman"/>
                        </a:rPr>
                        <a:t>150</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ea typeface="Times New Roman"/>
                        </a:rPr>
                        <a:t>190</a:t>
                      </a:r>
                      <a:endParaRPr lang="en-US" sz="1200" dirty="0">
                        <a:effectLst/>
                        <a:latin typeface="Bahnschrift SemiLight SemiConde" pitchFamily="34" charset="0"/>
                        <a:ea typeface="Times New Roman"/>
                      </a:endParaRPr>
                    </a:p>
                  </a:txBody>
                  <a:tcPr marL="9319" marR="9319" marT="9319" marB="9319" anchor="ctr"/>
                </a:tc>
                <a:tc vMerge="1">
                  <a:txBody>
                    <a:bodyPr/>
                    <a:lstStyle/>
                    <a:p>
                      <a:endParaRPr lang="en-US"/>
                    </a:p>
                  </a:txBody>
                  <a:tcPr/>
                </a:tc>
              </a:tr>
              <a:tr h="304800">
                <a:tc rowSpan="2">
                  <a:txBody>
                    <a:bodyPr/>
                    <a:lstStyle/>
                    <a:p>
                      <a:pPr marL="0" marR="0" algn="ctr">
                        <a:spcBef>
                          <a:spcPts val="0"/>
                        </a:spcBef>
                        <a:spcAft>
                          <a:spcPts val="0"/>
                        </a:spcAft>
                      </a:pPr>
                      <a:r>
                        <a:rPr lang="en-US" sz="1200" dirty="0" smtClean="0">
                          <a:solidFill>
                            <a:schemeClr val="bg1"/>
                          </a:solidFill>
                          <a:effectLst/>
                          <a:latin typeface="Bahnschrift SemiLight SemiConde" pitchFamily="34" charset="0"/>
                          <a:ea typeface="Times New Roman"/>
                        </a:rPr>
                        <a:t>RIVERSIDE 4*</a:t>
                      </a: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200" dirty="0" smtClean="0">
                          <a:effectLst/>
                          <a:latin typeface="Bahnschrift SemiLight SemiConde" pitchFamily="34" charset="0"/>
                        </a:rPr>
                        <a:t>Silver </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a:effectLst/>
                          <a:latin typeface="Bahnschrift SemiLight SemiConde" pitchFamily="34" charset="0"/>
                        </a:rPr>
                        <a:t>Πρωινό</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GB" sz="1200" dirty="0" smtClean="0">
                          <a:effectLst/>
                          <a:latin typeface="Bahnschrift SemiLight SemiConde" pitchFamily="34" charset="0"/>
                        </a:rPr>
                        <a:t>155</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rPr>
                        <a:t>195</a:t>
                      </a:r>
                      <a:endParaRPr lang="en-US" sz="1200" dirty="0">
                        <a:effectLst/>
                        <a:latin typeface="Bahnschrift SemiLight SemiConde" pitchFamily="34" charset="0"/>
                        <a:ea typeface="Times New Roman"/>
                      </a:endParaRPr>
                    </a:p>
                  </a:txBody>
                  <a:tcPr marL="9319" marR="9319" marT="9319" marB="9319" anchor="ctr"/>
                </a:tc>
                <a:tc rowSpan="2">
                  <a:txBody>
                    <a:bodyPr/>
                    <a:lstStyle/>
                    <a:p>
                      <a:pPr marL="0" marR="0" algn="ctr">
                        <a:spcBef>
                          <a:spcPts val="0"/>
                        </a:spcBef>
                        <a:spcAft>
                          <a:spcPts val="0"/>
                        </a:spcAft>
                      </a:pPr>
                      <a:r>
                        <a:rPr lang="el-GR" sz="1000" dirty="0">
                          <a:effectLst/>
                          <a:latin typeface="Bahnschrift SemiLight SemiConde" pitchFamily="34" charset="0"/>
                        </a:rPr>
                        <a:t>Ημιδιατροφή €</a:t>
                      </a:r>
                      <a:r>
                        <a:rPr lang="el-GR" sz="1000" dirty="0" smtClean="0">
                          <a:effectLst/>
                          <a:latin typeface="Bahnschrift SemiLight SemiConde" pitchFamily="34" charset="0"/>
                        </a:rPr>
                        <a:t>1</a:t>
                      </a:r>
                      <a:r>
                        <a:rPr lang="en-US" sz="1000" dirty="0" smtClean="0">
                          <a:effectLst/>
                          <a:latin typeface="Bahnschrift SemiLight SemiConde" pitchFamily="34" charset="0"/>
                        </a:rPr>
                        <a:t>0</a:t>
                      </a:r>
                      <a:r>
                        <a:rPr lang="el-GR" sz="1000" dirty="0" smtClean="0">
                          <a:effectLst/>
                          <a:latin typeface="Bahnschrift SemiLight SemiConde" pitchFamily="34" charset="0"/>
                        </a:rPr>
                        <a:t> </a:t>
                      </a:r>
                      <a:r>
                        <a:rPr lang="el-GR" sz="1000" dirty="0">
                          <a:effectLst/>
                          <a:latin typeface="Bahnschrift SemiLight SemiConde" pitchFamily="34" charset="0"/>
                        </a:rPr>
                        <a:t>/ δείπνο</a:t>
                      </a:r>
                      <a:endParaRPr lang="en-US" sz="1000" dirty="0">
                        <a:effectLst/>
                        <a:latin typeface="Bahnschrift SemiLight SemiConde" pitchFamily="34" charset="0"/>
                        <a:ea typeface="Times New Roman"/>
                      </a:endParaRPr>
                    </a:p>
                  </a:txBody>
                  <a:tcPr marL="9319" marR="9319" marT="9319" marB="9319" anchor="ctr"/>
                </a:tc>
              </a:tr>
              <a:tr h="313698">
                <a:tc vMerge="1">
                  <a:txBody>
                    <a:bodyPr/>
                    <a:lstStyle/>
                    <a:p>
                      <a:pPr marL="0" marR="0" algn="ctr">
                        <a:spcBef>
                          <a:spcPts val="0"/>
                        </a:spcBef>
                        <a:spcAft>
                          <a:spcPts val="0"/>
                        </a:spcAft>
                      </a:pPr>
                      <a:endParaRPr lang="en-US" sz="1200" dirty="0">
                        <a:solidFill>
                          <a:schemeClr val="bg1"/>
                        </a:solidFill>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GB" sz="1200" dirty="0" smtClean="0">
                          <a:effectLst/>
                          <a:latin typeface="Bahnschrift SemiLight SemiConde" pitchFamily="34" charset="0"/>
                        </a:rPr>
                        <a:t>Family</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a:effectLst/>
                          <a:latin typeface="Bahnschrift SemiLight SemiConde" pitchFamily="34" charset="0"/>
                        </a:rPr>
                        <a:t>Πρωινό</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GB" sz="1200" dirty="0" smtClean="0">
                          <a:effectLst/>
                          <a:latin typeface="Bahnschrift SemiLight SemiConde" pitchFamily="34" charset="0"/>
                        </a:rPr>
                        <a:t>150</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GB" sz="1200" dirty="0" smtClean="0">
                          <a:effectLst/>
                          <a:latin typeface="Bahnschrift SemiLight SemiConde" pitchFamily="34" charset="0"/>
                        </a:rPr>
                        <a:t>190</a:t>
                      </a:r>
                      <a:endParaRPr lang="en-US" sz="1200" dirty="0">
                        <a:effectLst/>
                        <a:latin typeface="Bahnschrift SemiLight SemiConde" pitchFamily="34" charset="0"/>
                        <a:ea typeface="Times New Roman"/>
                      </a:endParaRPr>
                    </a:p>
                  </a:txBody>
                  <a:tcPr marL="9319" marR="9319" marT="9319" marB="9319" anchor="ctr"/>
                </a:tc>
                <a:tc vMerge="1">
                  <a:txBody>
                    <a:bodyPr/>
                    <a:lstStyle/>
                    <a:p>
                      <a:endParaRPr lang="en-US" dirty="0"/>
                    </a:p>
                  </a:txBody>
                  <a:tcPr/>
                </a:tc>
              </a:tr>
              <a:tr h="211235">
                <a:tc rowSpan="3">
                  <a:txBody>
                    <a:bodyPr/>
                    <a:lstStyle/>
                    <a:p>
                      <a:pPr marL="0" marR="0" algn="ctr">
                        <a:spcBef>
                          <a:spcPts val="0"/>
                        </a:spcBef>
                        <a:spcAft>
                          <a:spcPts val="0"/>
                        </a:spcAft>
                      </a:pPr>
                      <a:r>
                        <a:rPr lang="en-US" sz="1200" dirty="0">
                          <a:solidFill>
                            <a:schemeClr val="bg1"/>
                          </a:solidFill>
                          <a:effectLst/>
                          <a:latin typeface="Bahnschrift SemiLight SemiConde" pitchFamily="34" charset="0"/>
                        </a:rPr>
                        <a:t>CASA KARINA 4*</a:t>
                      </a: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200" dirty="0">
                          <a:effectLst/>
                          <a:latin typeface="Bahnschrift SemiLight SemiConde" pitchFamily="34" charset="0"/>
                        </a:rPr>
                        <a:t>Standard</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smtClean="0">
                          <a:effectLst/>
                          <a:latin typeface="Bahnschrift SemiLight SemiConde" pitchFamily="34" charset="0"/>
                          <a:ea typeface="+mn-ea"/>
                        </a:rPr>
                        <a:t>Πρωινό</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smtClean="0">
                          <a:effectLst/>
                          <a:latin typeface="Bahnschrift SemiLight SemiConde" pitchFamily="34" charset="0"/>
                        </a:rPr>
                        <a:t>-</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rPr>
                        <a:t>190</a:t>
                      </a:r>
                      <a:endParaRPr lang="en-US" sz="1200" dirty="0">
                        <a:effectLst/>
                        <a:latin typeface="Bahnschrift SemiLight SemiConde" pitchFamily="34" charset="0"/>
                        <a:ea typeface="Times New Roman"/>
                      </a:endParaRPr>
                    </a:p>
                  </a:txBody>
                  <a:tcPr marL="9319" marR="9319" marT="9319" marB="9319" anchor="ctr"/>
                </a:tc>
                <a:tc rowSpan="3">
                  <a:txBody>
                    <a:bodyPr/>
                    <a:lstStyle/>
                    <a:p>
                      <a:pPr marL="0" marR="0" algn="ctr">
                        <a:spcBef>
                          <a:spcPts val="0"/>
                        </a:spcBef>
                        <a:spcAft>
                          <a:spcPts val="0"/>
                        </a:spcAft>
                      </a:pPr>
                      <a:r>
                        <a:rPr lang="en-US" sz="1000" dirty="0">
                          <a:effectLst/>
                          <a:latin typeface="Bahnschrift SemiLight SemiConde" pitchFamily="34" charset="0"/>
                        </a:rPr>
                        <a:t> </a:t>
                      </a:r>
                      <a:endParaRPr lang="en-US" sz="1000" dirty="0">
                        <a:effectLst/>
                        <a:latin typeface="Bahnschrift SemiLight SemiConde" pitchFamily="34" charset="0"/>
                        <a:ea typeface="Times New Roman"/>
                      </a:endParaRPr>
                    </a:p>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l-GR" sz="1000" dirty="0" smtClean="0">
                          <a:effectLst/>
                          <a:latin typeface="Bahnschrift SemiLight SemiConde" pitchFamily="34" charset="0"/>
                        </a:rPr>
                        <a:t>Ημιδιατροφή €1</a:t>
                      </a:r>
                      <a:r>
                        <a:rPr lang="en-US" sz="1000" dirty="0" smtClean="0">
                          <a:effectLst/>
                          <a:latin typeface="Bahnschrift SemiLight SemiConde" pitchFamily="34" charset="0"/>
                        </a:rPr>
                        <a:t>2</a:t>
                      </a:r>
                      <a:r>
                        <a:rPr lang="el-GR" sz="1000" dirty="0" smtClean="0">
                          <a:effectLst/>
                          <a:latin typeface="Bahnschrift SemiLight SemiConde" pitchFamily="34" charset="0"/>
                        </a:rPr>
                        <a:t> / δείπνο</a:t>
                      </a:r>
                      <a:r>
                        <a:rPr lang="en-US" sz="1000" dirty="0">
                          <a:effectLst/>
                          <a:latin typeface="Bahnschrift SemiLight SemiConde" pitchFamily="34" charset="0"/>
                        </a:rPr>
                        <a:t> </a:t>
                      </a:r>
                      <a:endParaRPr lang="en-US" sz="1000" dirty="0">
                        <a:effectLst/>
                        <a:latin typeface="Bahnschrift SemiLight SemiConde" pitchFamily="34" charset="0"/>
                        <a:ea typeface="Times New Roman"/>
                      </a:endParaRPr>
                    </a:p>
                    <a:p>
                      <a:pPr marL="0" marR="0" algn="ctr">
                        <a:spcBef>
                          <a:spcPts val="0"/>
                        </a:spcBef>
                        <a:spcAft>
                          <a:spcPts val="0"/>
                        </a:spcAft>
                      </a:pPr>
                      <a:r>
                        <a:rPr lang="en-US" sz="1000" dirty="0">
                          <a:effectLst/>
                          <a:latin typeface="Bahnschrift SemiLight SemiConde" pitchFamily="34" charset="0"/>
                        </a:rPr>
                        <a:t> </a:t>
                      </a:r>
                      <a:endParaRPr lang="en-US" sz="1000" dirty="0">
                        <a:effectLst/>
                        <a:latin typeface="Bahnschrift SemiLight SemiConde" pitchFamily="34" charset="0"/>
                        <a:ea typeface="Times New Roman"/>
                      </a:endParaRPr>
                    </a:p>
                  </a:txBody>
                  <a:tcPr marL="9319" marR="9319" marT="9319" marB="9319" anchor="ctr"/>
                </a:tc>
              </a:tr>
              <a:tr h="211235">
                <a:tc vMerge="1">
                  <a:txBody>
                    <a:bodyPr/>
                    <a:lstStyle/>
                    <a:p>
                      <a:endParaRPr lang="en-US"/>
                    </a:p>
                  </a:txBody>
                  <a:tcPr/>
                </a:tc>
                <a:tc>
                  <a:txBody>
                    <a:bodyPr/>
                    <a:lstStyle/>
                    <a:p>
                      <a:pPr marL="0" marR="0" algn="ctr">
                        <a:spcBef>
                          <a:spcPts val="0"/>
                        </a:spcBef>
                        <a:spcAft>
                          <a:spcPts val="0"/>
                        </a:spcAft>
                      </a:pPr>
                      <a:r>
                        <a:rPr lang="en-US" sz="1200" dirty="0">
                          <a:effectLst/>
                          <a:latin typeface="Bahnschrift SemiLight SemiConde" pitchFamily="34" charset="0"/>
                        </a:rPr>
                        <a:t>Studio </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smtClean="0">
                          <a:effectLst/>
                          <a:latin typeface="Bahnschrift SemiLight SemiConde" pitchFamily="34" charset="0"/>
                          <a:ea typeface="Times New Roman"/>
                        </a:rPr>
                        <a:t>Πρωινό</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smtClean="0">
                          <a:effectLst/>
                          <a:latin typeface="Bahnschrift SemiLight SemiConde" pitchFamily="34" charset="0"/>
                        </a:rPr>
                        <a:t>-</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rPr>
                        <a:t>195</a:t>
                      </a:r>
                      <a:endParaRPr lang="en-US" sz="1200" dirty="0">
                        <a:effectLst/>
                        <a:latin typeface="Bahnschrift SemiLight SemiConde" pitchFamily="34" charset="0"/>
                        <a:ea typeface="Times New Roman"/>
                      </a:endParaRPr>
                    </a:p>
                  </a:txBody>
                  <a:tcPr marL="9319" marR="9319" marT="9319" marB="9319" anchor="ctr"/>
                </a:tc>
                <a:tc vMerge="1">
                  <a:txBody>
                    <a:bodyPr/>
                    <a:lstStyle/>
                    <a:p>
                      <a:pPr marL="0" marR="0" algn="ctr">
                        <a:spcBef>
                          <a:spcPts val="0"/>
                        </a:spcBef>
                        <a:spcAft>
                          <a:spcPts val="0"/>
                        </a:spcAft>
                      </a:pPr>
                      <a:endParaRPr lang="en-US" sz="1000" dirty="0">
                        <a:effectLst/>
                        <a:latin typeface="Bahnschrift SemiLight SemiConde" pitchFamily="34" charset="0"/>
                        <a:ea typeface="Times New Roman"/>
                      </a:endParaRPr>
                    </a:p>
                  </a:txBody>
                  <a:tcPr marL="9319" marR="9319" marT="9319" marB="9319" anchor="ctr"/>
                </a:tc>
              </a:tr>
              <a:tr h="211235">
                <a:tc vMerge="1">
                  <a:txBody>
                    <a:bodyPr/>
                    <a:lstStyle/>
                    <a:p>
                      <a:endParaRPr lang="en-US"/>
                    </a:p>
                  </a:txBody>
                  <a:tcPr/>
                </a:tc>
                <a:tc>
                  <a:txBody>
                    <a:bodyPr/>
                    <a:lstStyle/>
                    <a:p>
                      <a:pPr marL="0" marR="0" algn="ctr">
                        <a:spcBef>
                          <a:spcPts val="0"/>
                        </a:spcBef>
                        <a:spcAft>
                          <a:spcPts val="0"/>
                        </a:spcAft>
                      </a:pPr>
                      <a:r>
                        <a:rPr lang="en-US" sz="1200" dirty="0">
                          <a:effectLst/>
                          <a:latin typeface="Bahnschrift SemiLight SemiConde" pitchFamily="34" charset="0"/>
                        </a:rPr>
                        <a:t>Apartment</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smtClean="0">
                          <a:effectLst/>
                          <a:latin typeface="Bahnschrift SemiLight SemiConde" pitchFamily="34" charset="0"/>
                        </a:rPr>
                        <a:t>Πρωινό</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smtClean="0">
                          <a:effectLst/>
                          <a:latin typeface="Bahnschrift SemiLight SemiConde" pitchFamily="34" charset="0"/>
                        </a:rPr>
                        <a:t>-</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rPr>
                        <a:t>200</a:t>
                      </a:r>
                      <a:endParaRPr lang="en-US" sz="1200" dirty="0">
                        <a:effectLst/>
                        <a:latin typeface="Bahnschrift SemiLight SemiConde" pitchFamily="34" charset="0"/>
                        <a:ea typeface="Times New Roman"/>
                      </a:endParaRPr>
                    </a:p>
                  </a:txBody>
                  <a:tcPr marL="9319" marR="9319" marT="9319" marB="9319" anchor="ctr"/>
                </a:tc>
                <a:tc vMerge="1">
                  <a:txBody>
                    <a:bodyPr/>
                    <a:lstStyle/>
                    <a:p>
                      <a:pPr marL="0" marR="0" algn="ctr">
                        <a:spcBef>
                          <a:spcPts val="0"/>
                        </a:spcBef>
                        <a:spcAft>
                          <a:spcPts val="0"/>
                        </a:spcAft>
                      </a:pPr>
                      <a:endParaRPr lang="en-US" sz="1000" dirty="0">
                        <a:effectLst/>
                        <a:latin typeface="Bahnschrift SemiLight SemiConde" pitchFamily="34" charset="0"/>
                        <a:ea typeface="Times New Roman"/>
                      </a:endParaRPr>
                    </a:p>
                  </a:txBody>
                  <a:tcPr marL="9319" marR="9319" marT="9319" marB="9319" anchor="ctr"/>
                </a:tc>
              </a:tr>
              <a:tr h="348450">
                <a:tc rowSpan="2">
                  <a:txBody>
                    <a:bodyPr/>
                    <a:lstStyle/>
                    <a:p>
                      <a:pPr marL="0" marR="0" algn="ctr">
                        <a:spcBef>
                          <a:spcPts val="0"/>
                        </a:spcBef>
                        <a:spcAft>
                          <a:spcPts val="0"/>
                        </a:spcAft>
                      </a:pPr>
                      <a:r>
                        <a:rPr lang="en-US" sz="1200" baseline="0" dirty="0" smtClean="0">
                          <a:solidFill>
                            <a:schemeClr val="bg1"/>
                          </a:solidFill>
                          <a:effectLst/>
                          <a:latin typeface="Bahnschrift SemiLight SemiConde" pitchFamily="34" charset="0"/>
                          <a:ea typeface="Times New Roman"/>
                        </a:rPr>
                        <a:t>FOUR SEASONS 4*</a:t>
                      </a: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200" dirty="0" smtClean="0">
                          <a:effectLst/>
                          <a:latin typeface="Bahnschrift SemiLight SemiConde" pitchFamily="34" charset="0"/>
                          <a:ea typeface="Times New Roman"/>
                        </a:rPr>
                        <a:t>Standard</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smtClean="0">
                          <a:effectLst/>
                          <a:latin typeface="Bahnschrift SemiLight SemiConde" pitchFamily="34" charset="0"/>
                        </a:rPr>
                        <a:t>Πρωινό</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ea typeface="Times New Roman"/>
                        </a:rPr>
                        <a:t>-</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ea typeface="Times New Roman"/>
                        </a:rPr>
                        <a:t>235</a:t>
                      </a:r>
                      <a:endParaRPr lang="en-US" sz="1200" dirty="0">
                        <a:effectLst/>
                        <a:latin typeface="Bahnschrift SemiLight SemiConde" pitchFamily="34" charset="0"/>
                        <a:ea typeface="Times New Roman"/>
                      </a:endParaRPr>
                    </a:p>
                  </a:txBody>
                  <a:tcPr marL="9319" marR="9319" marT="9319" marB="9319" anchor="ctr"/>
                </a:tc>
                <a:tc rowSpan="2">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l-GR" sz="1000" dirty="0" smtClean="0">
                          <a:effectLst/>
                          <a:latin typeface="Bahnschrift SemiLight SemiConde" pitchFamily="34" charset="0"/>
                        </a:rPr>
                        <a:t>Ημιδιατροφή €</a:t>
                      </a:r>
                      <a:r>
                        <a:rPr lang="en-US" sz="1000" dirty="0" smtClean="0">
                          <a:effectLst/>
                          <a:latin typeface="Bahnschrift SemiLight SemiConde" pitchFamily="34" charset="0"/>
                        </a:rPr>
                        <a:t>18</a:t>
                      </a:r>
                      <a:r>
                        <a:rPr lang="el-GR" sz="1000" dirty="0" smtClean="0">
                          <a:effectLst/>
                          <a:latin typeface="Bahnschrift SemiLight SemiConde" pitchFamily="34" charset="0"/>
                        </a:rPr>
                        <a:t> / δείπνο</a:t>
                      </a:r>
                      <a:r>
                        <a:rPr lang="en-US" sz="1000" dirty="0" smtClean="0">
                          <a:effectLst/>
                          <a:latin typeface="Bahnschrift SemiLight SemiConde" pitchFamily="34" charset="0"/>
                        </a:rPr>
                        <a:t> </a:t>
                      </a:r>
                      <a:endParaRPr lang="en-US" sz="1000" dirty="0">
                        <a:effectLst/>
                        <a:latin typeface="Bahnschrift SemiLight SemiConde" pitchFamily="34" charset="0"/>
                        <a:ea typeface="Times New Roman"/>
                      </a:endParaRPr>
                    </a:p>
                  </a:txBody>
                  <a:tcPr marL="9319" marR="9319" marT="9319" marB="9319" anchor="ctr"/>
                </a:tc>
              </a:tr>
              <a:tr h="333770">
                <a:tc vMerge="1">
                  <a:txBody>
                    <a:bodyPr/>
                    <a:lstStyle/>
                    <a:p>
                      <a:pPr marL="0" marR="0" algn="ctr">
                        <a:spcBef>
                          <a:spcPts val="0"/>
                        </a:spcBef>
                        <a:spcAft>
                          <a:spcPts val="0"/>
                        </a:spcAft>
                      </a:pP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200" dirty="0" smtClean="0">
                          <a:effectLst/>
                          <a:latin typeface="Bahnschrift SemiLight SemiConde" pitchFamily="34" charset="0"/>
                          <a:ea typeface="Times New Roman"/>
                        </a:rPr>
                        <a:t>1 bedroom</a:t>
                      </a:r>
                      <a:r>
                        <a:rPr lang="en-US" sz="1200" baseline="0" dirty="0" smtClean="0">
                          <a:effectLst/>
                          <a:latin typeface="Bahnschrift SemiLight SemiConde" pitchFamily="34" charset="0"/>
                          <a:ea typeface="Times New Roman"/>
                        </a:rPr>
                        <a:t> suite</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smtClean="0">
                          <a:effectLst/>
                          <a:latin typeface="Bahnschrift SemiLight SemiConde" pitchFamily="34" charset="0"/>
                        </a:rPr>
                        <a:t>Πρωινό</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ea typeface="Times New Roman"/>
                        </a:rPr>
                        <a:t>-</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smtClean="0">
                          <a:effectLst/>
                          <a:latin typeface="Bahnschrift SemiLight SemiConde" pitchFamily="34" charset="0"/>
                          <a:ea typeface="Times New Roman"/>
                        </a:rPr>
                        <a:t>2</a:t>
                      </a:r>
                      <a:r>
                        <a:rPr lang="en-US" sz="1200" dirty="0" smtClean="0">
                          <a:effectLst/>
                          <a:latin typeface="Bahnschrift SemiLight SemiConde" pitchFamily="34" charset="0"/>
                          <a:ea typeface="Times New Roman"/>
                        </a:rPr>
                        <a:t>8</a:t>
                      </a:r>
                      <a:r>
                        <a:rPr lang="el-GR" sz="1200" dirty="0" smtClean="0">
                          <a:effectLst/>
                          <a:latin typeface="Bahnschrift SemiLight SemiConde" pitchFamily="34" charset="0"/>
                          <a:ea typeface="Times New Roman"/>
                        </a:rPr>
                        <a:t>5</a:t>
                      </a:r>
                      <a:endParaRPr lang="en-US" sz="1200" dirty="0">
                        <a:effectLst/>
                        <a:latin typeface="Bahnschrift SemiLight SemiConde" pitchFamily="34" charset="0"/>
                        <a:ea typeface="Times New Roman"/>
                      </a:endParaRPr>
                    </a:p>
                  </a:txBody>
                  <a:tcPr marL="9319" marR="9319" marT="9319" marB="9319" anchor="ctr"/>
                </a:tc>
                <a:tc vMerge="1">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000" dirty="0">
                        <a:effectLst/>
                        <a:latin typeface="Bahnschrift SemiLight SemiConde" pitchFamily="34" charset="0"/>
                        <a:ea typeface="Times New Roman"/>
                      </a:endParaRPr>
                    </a:p>
                  </a:txBody>
                  <a:tcPr marL="9319" marR="9319" marT="9319" marB="9319" anchor="ctr"/>
                </a:tc>
              </a:tr>
              <a:tr h="313266">
                <a:tc rowSpan="3">
                  <a:txBody>
                    <a:bodyPr/>
                    <a:lstStyle/>
                    <a:p>
                      <a:pPr marL="0" marR="0" algn="ctr">
                        <a:spcBef>
                          <a:spcPts val="0"/>
                        </a:spcBef>
                        <a:spcAft>
                          <a:spcPts val="0"/>
                        </a:spcAft>
                      </a:pPr>
                      <a:r>
                        <a:rPr lang="en-US" sz="1200" dirty="0">
                          <a:solidFill>
                            <a:schemeClr val="bg1"/>
                          </a:solidFill>
                          <a:effectLst/>
                          <a:latin typeface="Bahnschrift SemiLight SemiConde" pitchFamily="34" charset="0"/>
                        </a:rPr>
                        <a:t>REGNUM 5* </a:t>
                      </a: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200" dirty="0">
                          <a:effectLst/>
                          <a:latin typeface="Bahnschrift SemiLight SemiConde" pitchFamily="34" charset="0"/>
                        </a:rPr>
                        <a:t>J. Suite</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a:effectLst/>
                          <a:latin typeface="Bahnschrift SemiLight SemiConde" pitchFamily="34" charset="0"/>
                        </a:rPr>
                        <a:t>Πρωινό</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ea typeface="Times New Roman"/>
                        </a:rPr>
                        <a:t>-</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ea typeface="Times New Roman"/>
                        </a:rPr>
                        <a:t>230</a:t>
                      </a:r>
                      <a:endParaRPr lang="en-US" sz="1200" dirty="0">
                        <a:effectLst/>
                        <a:latin typeface="Bahnschrift SemiLight SemiConde" pitchFamily="34" charset="0"/>
                        <a:ea typeface="Times New Roman"/>
                      </a:endParaRPr>
                    </a:p>
                  </a:txBody>
                  <a:tcPr marL="9319" marR="9319" marT="9319" marB="9319" anchor="ctr"/>
                </a:tc>
                <a:tc rowSpan="3">
                  <a:txBody>
                    <a:bodyPr/>
                    <a:lstStyle/>
                    <a:p>
                      <a:pPr marL="0" marR="0" algn="ctr">
                        <a:spcBef>
                          <a:spcPts val="0"/>
                        </a:spcBef>
                        <a:spcAft>
                          <a:spcPts val="0"/>
                        </a:spcAft>
                      </a:pPr>
                      <a:r>
                        <a:rPr lang="el-GR" sz="1000" dirty="0">
                          <a:effectLst/>
                          <a:latin typeface="Bahnschrift SemiLight SemiConde" pitchFamily="34" charset="0"/>
                        </a:rPr>
                        <a:t>Ημιδιατροφή</a:t>
                      </a:r>
                      <a:r>
                        <a:rPr lang="en-US" sz="1000" dirty="0">
                          <a:effectLst/>
                          <a:latin typeface="Bahnschrift SemiLight SemiConde" pitchFamily="34" charset="0"/>
                        </a:rPr>
                        <a:t> €</a:t>
                      </a:r>
                      <a:r>
                        <a:rPr lang="en-US" sz="1000" dirty="0" smtClean="0">
                          <a:effectLst/>
                          <a:latin typeface="Bahnschrift SemiLight SemiConde" pitchFamily="34" charset="0"/>
                        </a:rPr>
                        <a:t>18 </a:t>
                      </a:r>
                      <a:r>
                        <a:rPr lang="en-US" sz="1000" dirty="0">
                          <a:effectLst/>
                          <a:latin typeface="Bahnschrift SemiLight SemiConde" pitchFamily="34" charset="0"/>
                        </a:rPr>
                        <a:t>/ </a:t>
                      </a:r>
                      <a:r>
                        <a:rPr lang="el-GR" sz="1000" dirty="0">
                          <a:effectLst/>
                          <a:latin typeface="Bahnschrift SemiLight SemiConde" pitchFamily="34" charset="0"/>
                        </a:rPr>
                        <a:t>δείπνο</a:t>
                      </a:r>
                      <a:endParaRPr lang="en-US" sz="1000" dirty="0">
                        <a:effectLst/>
                        <a:latin typeface="Bahnschrift SemiLight SemiConde" pitchFamily="34" charset="0"/>
                        <a:ea typeface="Times New Roman"/>
                      </a:endParaRPr>
                    </a:p>
                  </a:txBody>
                  <a:tcPr marL="9319" marR="9319" marT="9319" marB="9319" anchor="ctr"/>
                </a:tc>
              </a:tr>
              <a:tr h="330631">
                <a:tc vMerge="1">
                  <a:txBody>
                    <a:bodyPr/>
                    <a:lstStyle/>
                    <a:p>
                      <a:endParaRPr lang="en-US"/>
                    </a:p>
                  </a:txBody>
                  <a:tcPr/>
                </a:tc>
                <a:tc>
                  <a:txBody>
                    <a:bodyPr/>
                    <a:lstStyle/>
                    <a:p>
                      <a:pPr marL="0" marR="0" algn="ctr">
                        <a:spcBef>
                          <a:spcPts val="0"/>
                        </a:spcBef>
                        <a:spcAft>
                          <a:spcPts val="0"/>
                        </a:spcAft>
                      </a:pPr>
                      <a:r>
                        <a:rPr lang="el-GR" sz="1200" dirty="0">
                          <a:effectLst/>
                          <a:latin typeface="Bahnschrift SemiLight SemiConde" pitchFamily="34" charset="0"/>
                        </a:rPr>
                        <a:t>Ε</a:t>
                      </a:r>
                      <a:r>
                        <a:rPr lang="en-US" sz="1200" dirty="0">
                          <a:effectLst/>
                          <a:latin typeface="Bahnschrift SemiLight SemiConde" pitchFamily="34" charset="0"/>
                        </a:rPr>
                        <a:t>. Suite</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a:effectLst/>
                          <a:latin typeface="Bahnschrift SemiLight SemiConde" pitchFamily="34" charset="0"/>
                        </a:rPr>
                        <a:t>Πρωινό</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ea typeface="Times New Roman"/>
                        </a:rPr>
                        <a:t>-</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ea typeface="Times New Roman"/>
                        </a:rPr>
                        <a:t>240</a:t>
                      </a:r>
                      <a:endParaRPr lang="en-US" sz="1200" dirty="0">
                        <a:effectLst/>
                        <a:latin typeface="Bahnschrift SemiLight SemiConde" pitchFamily="34" charset="0"/>
                        <a:ea typeface="Times New Roman"/>
                      </a:endParaRPr>
                    </a:p>
                  </a:txBody>
                  <a:tcPr marL="9319" marR="9319" marT="9319" marB="9319" anchor="ctr"/>
                </a:tc>
                <a:tc vMerge="1">
                  <a:txBody>
                    <a:bodyPr/>
                    <a:lstStyle/>
                    <a:p>
                      <a:endParaRPr lang="en-US"/>
                    </a:p>
                  </a:txBody>
                  <a:tcPr/>
                </a:tc>
              </a:tr>
              <a:tr h="372534">
                <a:tc vMerge="1">
                  <a:txBody>
                    <a:bodyPr/>
                    <a:lstStyle/>
                    <a:p>
                      <a:endParaRPr lang="en-US"/>
                    </a:p>
                  </a:txBody>
                  <a:tcPr/>
                </a:tc>
                <a:tc>
                  <a:txBody>
                    <a:bodyPr/>
                    <a:lstStyle/>
                    <a:p>
                      <a:pPr marL="0" marR="0" algn="ctr">
                        <a:spcBef>
                          <a:spcPts val="0"/>
                        </a:spcBef>
                        <a:spcAft>
                          <a:spcPts val="0"/>
                        </a:spcAft>
                      </a:pPr>
                      <a:r>
                        <a:rPr lang="en-US" sz="1200" dirty="0">
                          <a:effectLst/>
                          <a:latin typeface="Bahnschrift SemiLight SemiConde" pitchFamily="34" charset="0"/>
                        </a:rPr>
                        <a:t>E. Suite </a:t>
                      </a:r>
                      <a:r>
                        <a:rPr lang="en-US" sz="1200" dirty="0" err="1">
                          <a:effectLst/>
                          <a:latin typeface="Bahnschrift SemiLight SemiConde" pitchFamily="34" charset="0"/>
                        </a:rPr>
                        <a:t>Dlx</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a:effectLst/>
                          <a:latin typeface="Bahnschrift SemiLight SemiConde" pitchFamily="34" charset="0"/>
                        </a:rPr>
                        <a:t>Πρωινό</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ea typeface="Times New Roman"/>
                        </a:rPr>
                        <a:t>-</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ea typeface="Times New Roman"/>
                        </a:rPr>
                        <a:t>255</a:t>
                      </a:r>
                      <a:endParaRPr lang="en-US" sz="1200" dirty="0">
                        <a:effectLst/>
                        <a:latin typeface="Bahnschrift SemiLight SemiConde" pitchFamily="34" charset="0"/>
                        <a:ea typeface="Times New Roman"/>
                      </a:endParaRPr>
                    </a:p>
                  </a:txBody>
                  <a:tcPr marL="9319" marR="9319" marT="9319" marB="9319" anchor="ctr"/>
                </a:tc>
                <a:tc vMerge="1">
                  <a:txBody>
                    <a:bodyPr/>
                    <a:lstStyle/>
                    <a:p>
                      <a:endParaRPr lang="en-US"/>
                    </a:p>
                  </a:txBody>
                  <a:tcPr/>
                </a:tc>
              </a:tr>
              <a:tr h="211235">
                <a:tc rowSpan="2">
                  <a:txBody>
                    <a:bodyPr/>
                    <a:lstStyle/>
                    <a:p>
                      <a:pPr marL="0" marR="0" algn="ctr">
                        <a:spcBef>
                          <a:spcPts val="0"/>
                        </a:spcBef>
                        <a:spcAft>
                          <a:spcPts val="0"/>
                        </a:spcAft>
                      </a:pPr>
                      <a:r>
                        <a:rPr lang="en-US" sz="1200" dirty="0">
                          <a:solidFill>
                            <a:schemeClr val="bg1"/>
                          </a:solidFill>
                          <a:effectLst/>
                          <a:latin typeface="Bahnschrift SemiLight SemiConde" pitchFamily="34" charset="0"/>
                        </a:rPr>
                        <a:t>GRAND HOTEL CASINO 4*</a:t>
                      </a: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200" dirty="0">
                          <a:effectLst/>
                          <a:latin typeface="Bahnschrift SemiLight SemiConde" pitchFamily="34" charset="0"/>
                        </a:rPr>
                        <a:t>Deluxe</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a:effectLst/>
                          <a:latin typeface="Bahnschrift SemiLight SemiConde" pitchFamily="34" charset="0"/>
                        </a:rPr>
                        <a:t>Ημιδιατροφή</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ea typeface="Times New Roman"/>
                        </a:rPr>
                        <a:t>-</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ea typeface="Times New Roman"/>
                        </a:rPr>
                        <a:t>340</a:t>
                      </a:r>
                      <a:endParaRPr lang="en-US" sz="1200" dirty="0">
                        <a:effectLst/>
                        <a:latin typeface="Bahnschrift SemiLight SemiConde" pitchFamily="34" charset="0"/>
                        <a:ea typeface="Times New Roman"/>
                      </a:endParaRPr>
                    </a:p>
                  </a:txBody>
                  <a:tcPr marL="9319" marR="9319" marT="9319" marB="9319" anchor="ctr"/>
                </a:tc>
                <a:tc rowSpan="2">
                  <a:txBody>
                    <a:bodyPr/>
                    <a:lstStyle/>
                    <a:p>
                      <a:pPr marL="0" marR="0" algn="ctr">
                        <a:spcBef>
                          <a:spcPts val="0"/>
                        </a:spcBef>
                        <a:spcAft>
                          <a:spcPts val="0"/>
                        </a:spcAft>
                      </a:pPr>
                      <a:endParaRPr lang="en-US" sz="1000" dirty="0">
                        <a:effectLst/>
                        <a:latin typeface="Bahnschrift SemiLight SemiConde" pitchFamily="34" charset="0"/>
                        <a:ea typeface="Times New Roman"/>
                      </a:endParaRPr>
                    </a:p>
                  </a:txBody>
                  <a:tcPr marL="9319" marR="9319" marT="9319" marB="9319" anchor="ctr"/>
                </a:tc>
              </a:tr>
              <a:tr h="211235">
                <a:tc vMerge="1">
                  <a:txBody>
                    <a:bodyPr/>
                    <a:lstStyle/>
                    <a:p>
                      <a:endParaRPr lang="en-US"/>
                    </a:p>
                  </a:txBody>
                  <a:tcPr/>
                </a:tc>
                <a:tc>
                  <a:txBody>
                    <a:bodyPr/>
                    <a:lstStyle/>
                    <a:p>
                      <a:pPr marL="0" marR="0" algn="ctr">
                        <a:spcBef>
                          <a:spcPts val="0"/>
                        </a:spcBef>
                        <a:spcAft>
                          <a:spcPts val="0"/>
                        </a:spcAft>
                      </a:pPr>
                      <a:r>
                        <a:rPr lang="en-US" sz="1200" dirty="0">
                          <a:effectLst/>
                          <a:latin typeface="Bahnschrift SemiLight SemiConde" pitchFamily="34" charset="0"/>
                        </a:rPr>
                        <a:t>Apartment</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a:effectLst/>
                          <a:latin typeface="Bahnschrift SemiLight SemiConde" pitchFamily="34" charset="0"/>
                        </a:rPr>
                        <a:t>Ημιδιατροφή</a:t>
                      </a:r>
                      <a:endParaRPr lang="en-US" sz="120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ea typeface="Times New Roman"/>
                        </a:rPr>
                        <a:t>-</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ea typeface="Times New Roman"/>
                        </a:rPr>
                        <a:t>390</a:t>
                      </a:r>
                      <a:endParaRPr lang="en-US" sz="1200" dirty="0">
                        <a:effectLst/>
                        <a:latin typeface="Bahnschrift SemiLight SemiConde" pitchFamily="34" charset="0"/>
                        <a:ea typeface="Times New Roman"/>
                      </a:endParaRPr>
                    </a:p>
                  </a:txBody>
                  <a:tcPr marL="9319" marR="9319" marT="9319" marB="9319" anchor="ctr"/>
                </a:tc>
                <a:tc vMerge="1">
                  <a:txBody>
                    <a:bodyPr/>
                    <a:lstStyle/>
                    <a:p>
                      <a:endParaRPr lang="en-US"/>
                    </a:p>
                  </a:txBody>
                  <a:tcPr/>
                </a:tc>
              </a:tr>
              <a:tr h="211235">
                <a:tc>
                  <a:txBody>
                    <a:bodyPr/>
                    <a:lstStyle/>
                    <a:p>
                      <a:pPr marL="0" marR="0" algn="ctr">
                        <a:spcBef>
                          <a:spcPts val="0"/>
                        </a:spcBef>
                        <a:spcAft>
                          <a:spcPts val="0"/>
                        </a:spcAft>
                      </a:pPr>
                      <a:r>
                        <a:rPr lang="en-US" sz="1200" dirty="0" smtClean="0">
                          <a:solidFill>
                            <a:schemeClr val="bg1"/>
                          </a:solidFill>
                          <a:effectLst/>
                          <a:latin typeface="Bahnschrift SemiLight SemiConde" pitchFamily="34" charset="0"/>
                        </a:rPr>
                        <a:t>PREMIER</a:t>
                      </a:r>
                      <a:r>
                        <a:rPr lang="en-US" sz="1200" baseline="0" dirty="0" smtClean="0">
                          <a:solidFill>
                            <a:schemeClr val="bg1"/>
                          </a:solidFill>
                          <a:effectLst/>
                          <a:latin typeface="Bahnschrift SemiLight SemiConde" pitchFamily="34" charset="0"/>
                        </a:rPr>
                        <a:t> </a:t>
                      </a:r>
                      <a:r>
                        <a:rPr lang="en-US" sz="1200" dirty="0" smtClean="0">
                          <a:solidFill>
                            <a:schemeClr val="bg1"/>
                          </a:solidFill>
                          <a:effectLst/>
                          <a:latin typeface="Bahnschrift SemiLight SemiConde" pitchFamily="34" charset="0"/>
                        </a:rPr>
                        <a:t>5</a:t>
                      </a:r>
                      <a:r>
                        <a:rPr lang="en-US" sz="1200" dirty="0">
                          <a:solidFill>
                            <a:schemeClr val="bg1"/>
                          </a:solidFill>
                          <a:effectLst/>
                          <a:latin typeface="Bahnschrift SemiLight SemiConde" pitchFamily="34" charset="0"/>
                        </a:rPr>
                        <a:t>*</a:t>
                      </a: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GB" sz="1200" dirty="0" smtClean="0">
                          <a:effectLst/>
                          <a:latin typeface="Bahnschrift SemiLight SemiConde" pitchFamily="34" charset="0"/>
                        </a:rPr>
                        <a:t>Executive</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a:effectLst/>
                          <a:latin typeface="Bahnschrift SemiLight SemiConde" pitchFamily="34" charset="0"/>
                        </a:rPr>
                        <a:t>Πρωινό</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ea typeface="Times New Roman"/>
                        </a:rPr>
                        <a:t>-</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ea typeface="Times New Roman"/>
                        </a:rPr>
                        <a:t>255</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00" dirty="0">
                          <a:effectLst/>
                          <a:latin typeface="Bahnschrift SemiLight SemiConde" pitchFamily="34" charset="0"/>
                        </a:rPr>
                        <a:t>Ημιδιατροφή €</a:t>
                      </a:r>
                      <a:r>
                        <a:rPr lang="en-GB" sz="1000" dirty="0" smtClean="0">
                          <a:effectLst/>
                          <a:latin typeface="Bahnschrift SemiLight SemiConde" pitchFamily="34" charset="0"/>
                        </a:rPr>
                        <a:t>20</a:t>
                      </a:r>
                      <a:r>
                        <a:rPr lang="el-GR" sz="1000" dirty="0" smtClean="0">
                          <a:effectLst/>
                          <a:latin typeface="Bahnschrift SemiLight SemiConde" pitchFamily="34" charset="0"/>
                        </a:rPr>
                        <a:t> </a:t>
                      </a:r>
                      <a:r>
                        <a:rPr lang="el-GR" sz="1000" dirty="0">
                          <a:effectLst/>
                          <a:latin typeface="Bahnschrift SemiLight SemiConde" pitchFamily="34" charset="0"/>
                        </a:rPr>
                        <a:t>/ δείπνο</a:t>
                      </a:r>
                      <a:endParaRPr lang="en-US" sz="1000" dirty="0">
                        <a:effectLst/>
                        <a:latin typeface="Bahnschrift SemiLight SemiConde" pitchFamily="34" charset="0"/>
                        <a:ea typeface="Times New Roman"/>
                      </a:endParaRPr>
                    </a:p>
                  </a:txBody>
                  <a:tcPr marL="9319" marR="9319" marT="9319" marB="9319" anchor="ctr"/>
                </a:tc>
              </a:tr>
            </a:tbl>
          </a:graphicData>
        </a:graphic>
      </p:graphicFrame>
    </p:spTree>
    <p:extLst>
      <p:ext uri="{BB962C8B-B14F-4D97-AF65-F5344CB8AC3E}">
        <p14:creationId xmlns:p14="http://schemas.microsoft.com/office/powerpoint/2010/main" val="33632963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9" name="Picture 1" descr="C:\Users\gpmel\Desktop\ΜΠΑΝΣΚΟ ΧΡΙΣΤΟΥΓΕΝΝΑ ΕΚΔΡΟΜΕΣ 202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9301" y="-233054"/>
            <a:ext cx="5000374" cy="2679921"/>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 xmlns:a16="http://schemas.microsoft.com/office/drawing/2014/main" id="{C932C3B1-5180-1A8F-BB7A-115704139891}"/>
              </a:ext>
            </a:extLst>
          </p:cNvPr>
          <p:cNvSpPr txBox="1"/>
          <p:nvPr/>
        </p:nvSpPr>
        <p:spPr>
          <a:xfrm>
            <a:off x="0" y="1588361"/>
            <a:ext cx="2482965" cy="646331"/>
          </a:xfrm>
          <a:prstGeom prst="rect">
            <a:avLst/>
          </a:prstGeom>
          <a:noFill/>
        </p:spPr>
        <p:txBody>
          <a:bodyPr wrap="square">
            <a:spAutoFit/>
          </a:bodyPr>
          <a:lstStyle/>
          <a:p>
            <a:pPr algn="ctr"/>
            <a:r>
              <a:rPr lang="el-GR" sz="1200" dirty="0" smtClean="0">
                <a:solidFill>
                  <a:schemeClr val="accent2">
                    <a:lumMod val="75000"/>
                    <a:lumOff val="25000"/>
                  </a:schemeClr>
                </a:solidFill>
                <a:latin typeface="Bahnschrift SemiLight SemiConde" panose="020B0502040204020203" pitchFamily="34" charset="0"/>
              </a:rPr>
              <a:t>Οι τιμές είναι κατ άτομο </a:t>
            </a:r>
          </a:p>
          <a:p>
            <a:pPr algn="ctr"/>
            <a:r>
              <a:rPr lang="el-GR" sz="1200" dirty="0" smtClean="0">
                <a:solidFill>
                  <a:schemeClr val="accent2">
                    <a:lumMod val="75000"/>
                    <a:lumOff val="25000"/>
                  </a:schemeClr>
                </a:solidFill>
                <a:latin typeface="Bahnschrift SemiLight SemiConde" panose="020B0502040204020203" pitchFamily="34" charset="0"/>
              </a:rPr>
              <a:t>για το πακέτο εκδρομής</a:t>
            </a:r>
          </a:p>
          <a:p>
            <a:pPr algn="ctr"/>
            <a:r>
              <a:rPr lang="el-GR" sz="1200" dirty="0" smtClean="0">
                <a:solidFill>
                  <a:schemeClr val="accent2">
                    <a:lumMod val="75000"/>
                    <a:lumOff val="25000"/>
                  </a:schemeClr>
                </a:solidFill>
                <a:latin typeface="Bahnschrift SemiLight SemiConde" panose="020B0502040204020203" pitchFamily="34" charset="0"/>
              </a:rPr>
              <a:t>( μεταφορές – διαμονή – διατροφή )</a:t>
            </a:r>
            <a:endParaRPr lang="en-US" sz="1200" dirty="0">
              <a:solidFill>
                <a:schemeClr val="accent2">
                  <a:lumMod val="75000"/>
                  <a:lumOff val="25000"/>
                </a:schemeClr>
              </a:solidFill>
              <a:latin typeface="Bahnschrift SemiLight SemiConde" panose="020B0502040204020203" pitchFamily="34" charset="0"/>
            </a:endParaRPr>
          </a:p>
        </p:txBody>
      </p:sp>
      <p:pic>
        <p:nvPicPr>
          <p:cNvPr id="10" name="Picture 9">
            <a:extLst>
              <a:ext uri="{FF2B5EF4-FFF2-40B4-BE49-F238E27FC236}">
                <a16:creationId xmlns="" xmlns:a16="http://schemas.microsoft.com/office/drawing/2014/main" id="{BB9F5F15-3532-7250-7C8A-3909A9D181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7303" y="4752710"/>
            <a:ext cx="1707197" cy="2276263"/>
          </a:xfrm>
          <a:solidFill>
            <a:srgbClr val="FFC000"/>
          </a:solidFill>
          <a:ln w="57150">
            <a:solidFill>
              <a:schemeClr val="bg1"/>
            </a:solidFill>
          </a:ln>
          <a:effectLst>
            <a:outerShdw blurRad="50800" dist="38100" dir="10800000" algn="r" rotWithShape="0">
              <a:prstClr val="black">
                <a:alpha val="40000"/>
              </a:prstClr>
            </a:outerShdw>
          </a:effectLst>
        </p:spPr>
      </p:pic>
      <p:pic>
        <p:nvPicPr>
          <p:cNvPr id="12" name="Picture 11">
            <a:extLst>
              <a:ext uri="{FF2B5EF4-FFF2-40B4-BE49-F238E27FC236}">
                <a16:creationId xmlns="" xmlns:a16="http://schemas.microsoft.com/office/drawing/2014/main" id="{838A0CAB-3015-CA67-8A6E-81FF586B503D}"/>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850527" y="8600532"/>
            <a:ext cx="2711817" cy="2015079"/>
          </a:xfrm>
          <a:solidFill>
            <a:srgbClr val="FFC000"/>
          </a:solidFill>
          <a:ln w="57150">
            <a:solidFill>
              <a:schemeClr val="bg1"/>
            </a:solidFill>
          </a:ln>
          <a:effectLst>
            <a:outerShdw blurRad="50800" dist="38100" dir="10800000" algn="r" rotWithShape="0">
              <a:prstClr val="black">
                <a:alpha val="40000"/>
              </a:prstClr>
            </a:outerShdw>
          </a:effectLst>
        </p:spPr>
      </p:pic>
      <p:pic>
        <p:nvPicPr>
          <p:cNvPr id="3074" name="Picture 2" descr="Where to Go in Plaka: A Guide to the Neighborhood of the Gods - Greece Is">
            <a:extLst>
              <a:ext uri="{FF2B5EF4-FFF2-40B4-BE49-F238E27FC236}">
                <a16:creationId xmlns="" xmlns:a16="http://schemas.microsoft.com/office/drawing/2014/main" id="{2ACA7C5B-32C5-7820-03F5-418ADA355BB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200087" y="6750497"/>
            <a:ext cx="1984475" cy="2276264"/>
          </a:xfrm>
          <a:solidFill>
            <a:srgbClr val="FFC000"/>
          </a:solidFill>
          <a:ln w="57150">
            <a:solidFill>
              <a:schemeClr val="bg1"/>
            </a:solidFill>
          </a:ln>
          <a:effectLst>
            <a:outerShdw blurRad="50800" dist="38100" dir="10800000" algn="r" rotWithShape="0">
              <a:prstClr val="black">
                <a:alpha val="40000"/>
              </a:prstClr>
            </a:outerShdw>
          </a:effectLst>
        </p:spPr>
      </p:pic>
      <p:pic>
        <p:nvPicPr>
          <p:cNvPr id="6" name="Picture 5">
            <a:extLst>
              <a:ext uri="{FF2B5EF4-FFF2-40B4-BE49-F238E27FC236}">
                <a16:creationId xmlns="" xmlns:a16="http://schemas.microsoft.com/office/drawing/2014/main" id="{0E78B415-CB86-66B9-3613-C60060091164}"/>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189813" y="6819830"/>
            <a:ext cx="3234979" cy="2076151"/>
          </a:xfrm>
          <a:solidFill>
            <a:srgbClr val="FFC000"/>
          </a:solidFill>
          <a:ln w="57150">
            <a:solidFill>
              <a:schemeClr val="bg1"/>
            </a:solidFill>
          </a:ln>
          <a:effectLst>
            <a:outerShdw blurRad="50800" dist="38100" dir="10800000" algn="r" rotWithShape="0">
              <a:prstClr val="black">
                <a:alpha val="40000"/>
              </a:prstClr>
            </a:outerShdw>
          </a:effectLst>
        </p:spPr>
      </p:pic>
      <p:pic>
        <p:nvPicPr>
          <p:cNvPr id="8" name="Picture 7">
            <a:extLst>
              <a:ext uri="{FF2B5EF4-FFF2-40B4-BE49-F238E27FC236}">
                <a16:creationId xmlns="" xmlns:a16="http://schemas.microsoft.com/office/drawing/2014/main" id="{19CCD3A6-590F-7948-C336-E9EC27D873B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7534" y="8674981"/>
            <a:ext cx="2794055" cy="1727391"/>
          </a:xfrm>
          <a:solidFill>
            <a:srgbClr val="FFC000"/>
          </a:solidFill>
          <a:ln w="57150">
            <a:solidFill>
              <a:schemeClr val="bg1"/>
            </a:solidFill>
          </a:ln>
          <a:effectLst>
            <a:outerShdw blurRad="50800" dist="38100" dir="10800000" algn="r" rotWithShape="0">
              <a:prstClr val="black">
                <a:alpha val="40000"/>
              </a:prstClr>
            </a:outerShdw>
          </a:effectLst>
        </p:spPr>
      </p:pic>
      <p:pic>
        <p:nvPicPr>
          <p:cNvPr id="4" name="Picture 3">
            <a:extLst>
              <a:ext uri="{FF2B5EF4-FFF2-40B4-BE49-F238E27FC236}">
                <a16:creationId xmlns="" xmlns:a16="http://schemas.microsoft.com/office/drawing/2014/main" id="{4818675F-8198-0149-E65B-8020DA4BE5A3}"/>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1391506" y="4708952"/>
            <a:ext cx="2182919" cy="2060606"/>
          </a:xfrm>
          <a:solidFill>
            <a:srgbClr val="FFC000"/>
          </a:solidFill>
          <a:ln w="57150">
            <a:solidFill>
              <a:schemeClr val="bg1"/>
            </a:solidFill>
          </a:ln>
          <a:effectLst>
            <a:outerShdw blurRad="50800" dist="38100" dir="10800000" algn="r" rotWithShape="0">
              <a:prstClr val="black">
                <a:alpha val="40000"/>
              </a:prstClr>
            </a:outerShdw>
          </a:effectLst>
        </p:spPr>
      </p:pic>
      <p:sp>
        <p:nvSpPr>
          <p:cNvPr id="15" name="Rectangle 14">
            <a:extLst>
              <a:ext uri="{FF2B5EF4-FFF2-40B4-BE49-F238E27FC236}">
                <a16:creationId xmlns="" xmlns:a16="http://schemas.microsoft.com/office/drawing/2014/main" id="{3B1A667E-3D57-C626-80A8-CEBAA08E2EA9}"/>
              </a:ext>
            </a:extLst>
          </p:cNvPr>
          <p:cNvSpPr/>
          <p:nvPr/>
        </p:nvSpPr>
        <p:spPr>
          <a:xfrm>
            <a:off x="-249449" y="348342"/>
            <a:ext cx="3831037" cy="816429"/>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lumMod val="75000"/>
                </a:schemeClr>
              </a:solidFill>
            </a:endParaRPr>
          </a:p>
        </p:txBody>
      </p:sp>
      <p:sp>
        <p:nvSpPr>
          <p:cNvPr id="16" name="Google Shape;94;p15">
            <a:extLst>
              <a:ext uri="{FF2B5EF4-FFF2-40B4-BE49-F238E27FC236}">
                <a16:creationId xmlns="" xmlns:a16="http://schemas.microsoft.com/office/drawing/2014/main" id="{BC90A0DA-AC6A-BB4D-F7A4-B1670D522E80}"/>
              </a:ext>
            </a:extLst>
          </p:cNvPr>
          <p:cNvSpPr txBox="1"/>
          <p:nvPr/>
        </p:nvSpPr>
        <p:spPr>
          <a:xfrm>
            <a:off x="136464" y="479557"/>
            <a:ext cx="3059209" cy="553998"/>
          </a:xfrm>
          <a:prstGeom prst="rect">
            <a:avLst/>
          </a:prstGeom>
          <a:noFill/>
          <a:ln>
            <a:noFill/>
          </a:ln>
        </p:spPr>
        <p:txBody>
          <a:bodyPr spcFirstLastPara="1" wrap="square" lIns="0" tIns="0" rIns="0" bIns="0" anchor="t" anchorCtr="0">
            <a:spAutoFit/>
          </a:bodyPr>
          <a:lstStyle/>
          <a:p>
            <a:pPr marL="0" lvl="0" indent="0" algn="ctr" rtl="0">
              <a:spcBef>
                <a:spcPts val="0"/>
              </a:spcBef>
              <a:spcAft>
                <a:spcPts val="0"/>
              </a:spcAft>
              <a:buNone/>
            </a:pPr>
            <a:r>
              <a:rPr lang="el-GR" sz="3600" b="1" dirty="0" smtClean="0">
                <a:solidFill>
                  <a:schemeClr val="accent2">
                    <a:lumMod val="75000"/>
                    <a:lumOff val="25000"/>
                  </a:schemeClr>
                </a:solidFill>
                <a:effectLst>
                  <a:outerShdw blurRad="38100" dist="38100" dir="2700000" algn="tl">
                    <a:srgbClr val="000000">
                      <a:alpha val="43137"/>
                    </a:srgbClr>
                  </a:outerShdw>
                </a:effectLst>
                <a:latin typeface="Bahnschrift SemiLight SemiConde" panose="020B0502040204020203" pitchFamily="34" charset="0"/>
                <a:ea typeface="Forum"/>
                <a:cs typeface="Forum"/>
                <a:sym typeface="Forum"/>
              </a:rPr>
              <a:t>ΤΙΜΟΚΑΤΑΛΟΓΟΣ</a:t>
            </a:r>
            <a:endParaRPr sz="3600" b="1" dirty="0">
              <a:solidFill>
                <a:schemeClr val="accent2">
                  <a:lumMod val="75000"/>
                  <a:lumOff val="25000"/>
                </a:schemeClr>
              </a:solidFill>
              <a:effectLst>
                <a:outerShdw blurRad="38100" dist="38100" dir="2700000" algn="tl">
                  <a:srgbClr val="000000">
                    <a:alpha val="43137"/>
                  </a:srgbClr>
                </a:outerShdw>
              </a:effectLst>
              <a:latin typeface="Bahnschrift SemiLight SemiConde" panose="020B0502040204020203" pitchFamily="34" charset="0"/>
              <a:ea typeface="Forum"/>
              <a:cs typeface="Forum"/>
              <a:sym typeface="Forum"/>
            </a:endParaRPr>
          </a:p>
        </p:txBody>
      </p:sp>
      <p:sp>
        <p:nvSpPr>
          <p:cNvPr id="13" name="Google Shape;94;p15">
            <a:extLst>
              <a:ext uri="{FF2B5EF4-FFF2-40B4-BE49-F238E27FC236}">
                <a16:creationId xmlns="" xmlns:a16="http://schemas.microsoft.com/office/drawing/2014/main" id="{BC90A0DA-AC6A-BB4D-F7A4-B1670D522E80}"/>
              </a:ext>
            </a:extLst>
          </p:cNvPr>
          <p:cNvSpPr txBox="1"/>
          <p:nvPr/>
        </p:nvSpPr>
        <p:spPr>
          <a:xfrm>
            <a:off x="1807303" y="2544396"/>
            <a:ext cx="3849780" cy="553998"/>
          </a:xfrm>
          <a:prstGeom prst="rect">
            <a:avLst/>
          </a:prstGeom>
          <a:noFill/>
          <a:ln>
            <a:noFill/>
          </a:ln>
        </p:spPr>
        <p:txBody>
          <a:bodyPr spcFirstLastPara="1" wrap="square" lIns="0" tIns="0" rIns="0" bIns="0" anchor="t" anchorCtr="0">
            <a:spAutoFit/>
          </a:bodyPr>
          <a:lstStyle/>
          <a:p>
            <a:pPr marL="0" lvl="0" indent="0" algn="ctr" rtl="0">
              <a:spcBef>
                <a:spcPts val="0"/>
              </a:spcBef>
              <a:spcAft>
                <a:spcPts val="0"/>
              </a:spcAft>
              <a:buNone/>
            </a:pPr>
            <a:r>
              <a:rPr lang="el-GR" sz="3600" b="1" dirty="0" smtClean="0">
                <a:solidFill>
                  <a:schemeClr val="accent2">
                    <a:lumMod val="75000"/>
                    <a:lumOff val="25000"/>
                  </a:schemeClr>
                </a:solidFill>
                <a:effectLst>
                  <a:outerShdw blurRad="38100" dist="38100" dir="2700000" algn="tl">
                    <a:srgbClr val="000000">
                      <a:alpha val="43137"/>
                    </a:srgbClr>
                  </a:outerShdw>
                </a:effectLst>
                <a:latin typeface="Bahnschrift SemiLight SemiConde" panose="020B0502040204020203" pitchFamily="34" charset="0"/>
                <a:ea typeface="Forum"/>
                <a:cs typeface="Forum"/>
                <a:sym typeface="Forum"/>
              </a:rPr>
              <a:t>ΧΡΙΣΤΟΥΓΕΝΝΑ 202</a:t>
            </a:r>
            <a:r>
              <a:rPr lang="en-US" sz="3600" b="1" dirty="0" smtClean="0">
                <a:solidFill>
                  <a:schemeClr val="accent2">
                    <a:lumMod val="75000"/>
                    <a:lumOff val="25000"/>
                  </a:schemeClr>
                </a:solidFill>
                <a:effectLst>
                  <a:outerShdw blurRad="38100" dist="38100" dir="2700000" algn="tl">
                    <a:srgbClr val="000000">
                      <a:alpha val="43137"/>
                    </a:srgbClr>
                  </a:outerShdw>
                </a:effectLst>
                <a:latin typeface="Bahnschrift SemiLight SemiConde" panose="020B0502040204020203" pitchFamily="34" charset="0"/>
                <a:ea typeface="Forum"/>
                <a:cs typeface="Forum"/>
                <a:sym typeface="Forum"/>
              </a:rPr>
              <a:t>4</a:t>
            </a:r>
            <a:endParaRPr sz="3600" b="1" dirty="0">
              <a:solidFill>
                <a:schemeClr val="accent2">
                  <a:lumMod val="75000"/>
                  <a:lumOff val="25000"/>
                </a:schemeClr>
              </a:solidFill>
              <a:effectLst>
                <a:outerShdw blurRad="38100" dist="38100" dir="2700000" algn="tl">
                  <a:srgbClr val="000000">
                    <a:alpha val="43137"/>
                  </a:srgbClr>
                </a:outerShdw>
              </a:effectLst>
              <a:latin typeface="Bahnschrift SemiLight SemiConde" panose="020B0502040204020203" pitchFamily="34" charset="0"/>
              <a:ea typeface="Forum"/>
              <a:cs typeface="Forum"/>
              <a:sym typeface="Forum"/>
            </a:endParaRPr>
          </a:p>
        </p:txBody>
      </p:sp>
      <p:sp>
        <p:nvSpPr>
          <p:cNvPr id="17" name="Google Shape;58;p13"/>
          <p:cNvSpPr txBox="1"/>
          <p:nvPr/>
        </p:nvSpPr>
        <p:spPr>
          <a:xfrm>
            <a:off x="1215843" y="1170296"/>
            <a:ext cx="2346501" cy="246221"/>
          </a:xfrm>
          <a:prstGeom prst="rect">
            <a:avLst/>
          </a:prstGeom>
          <a:solidFill>
            <a:schemeClr val="bg2"/>
          </a:solidFill>
          <a:ln>
            <a:noFill/>
          </a:ln>
        </p:spPr>
        <p:txBody>
          <a:bodyPr spcFirstLastPara="1" wrap="square" lIns="0" tIns="0" rIns="0" bIns="0" anchor="t" anchorCtr="0">
            <a:spAutoFit/>
          </a:bodyPr>
          <a:lstStyle/>
          <a:p>
            <a:pPr algn="ctr"/>
            <a:r>
              <a:rPr lang="el-GR" sz="1600" b="1" dirty="0" smtClean="0">
                <a:solidFill>
                  <a:schemeClr val="bg1"/>
                </a:solidFill>
                <a:effectLst>
                  <a:outerShdw blurRad="38100" dist="38100" dir="2700000" algn="tl">
                    <a:srgbClr val="000000">
                      <a:alpha val="43137"/>
                    </a:srgbClr>
                  </a:outerShdw>
                </a:effectLst>
                <a:latin typeface="Bahnschrift SemiLight SemiConde" panose="020B0502040204020203" pitchFamily="34" charset="0"/>
                <a:sym typeface="Forum"/>
              </a:rPr>
              <a:t>ΑΝΑΧΩΡΗΣΕΙΣ ΑΠΟ ΑΘΗΝΑ</a:t>
            </a:r>
            <a:endParaRPr sz="1600" b="1" dirty="0">
              <a:solidFill>
                <a:schemeClr val="bg1"/>
              </a:solidFill>
              <a:effectLst>
                <a:outerShdw blurRad="38100" dist="38100" dir="2700000" algn="tl">
                  <a:srgbClr val="000000">
                    <a:alpha val="43137"/>
                  </a:srgbClr>
                </a:outerShdw>
              </a:effectLst>
              <a:latin typeface="Bahnschrift SemiLight SemiConde" panose="020B0502040204020203" pitchFamily="34" charset="0"/>
              <a:sym typeface="Forum"/>
            </a:endParaRPr>
          </a:p>
        </p:txBody>
      </p:sp>
      <p:graphicFrame>
        <p:nvGraphicFramePr>
          <p:cNvPr id="18" name="Πίνακας 17"/>
          <p:cNvGraphicFramePr>
            <a:graphicFrameLocks noGrp="1"/>
          </p:cNvGraphicFramePr>
          <p:nvPr>
            <p:extLst>
              <p:ext uri="{D42A27DB-BD31-4B8C-83A1-F6EECF244321}">
                <p14:modId xmlns:p14="http://schemas.microsoft.com/office/powerpoint/2010/main" val="3401604858"/>
              </p:ext>
            </p:extLst>
          </p:nvPr>
        </p:nvGraphicFramePr>
        <p:xfrm>
          <a:off x="200087" y="3168416"/>
          <a:ext cx="7157446" cy="7127908"/>
        </p:xfrm>
        <a:graphic>
          <a:graphicData uri="http://schemas.openxmlformats.org/drawingml/2006/table">
            <a:tbl>
              <a:tblPr firstRow="1" firstCol="1" bandRow="1">
                <a:tableStyleId>{5C22544A-7EE6-4342-B048-85BDC9FD1C3A}</a:tableStyleId>
              </a:tblPr>
              <a:tblGrid>
                <a:gridCol w="1617037"/>
                <a:gridCol w="750858"/>
                <a:gridCol w="697632"/>
                <a:gridCol w="772986"/>
                <a:gridCol w="728133"/>
                <a:gridCol w="694267"/>
                <a:gridCol w="702733"/>
                <a:gridCol w="1193800"/>
              </a:tblGrid>
              <a:tr h="239814">
                <a:tc gridSpan="3">
                  <a:txBody>
                    <a:bodyPr/>
                    <a:lstStyle/>
                    <a:p>
                      <a:pPr marL="0" marR="0" algn="ctr">
                        <a:spcBef>
                          <a:spcPts val="0"/>
                        </a:spcBef>
                        <a:spcAft>
                          <a:spcPts val="0"/>
                        </a:spcAft>
                      </a:pPr>
                      <a:r>
                        <a:rPr lang="el-GR" sz="1000" dirty="0">
                          <a:effectLst/>
                          <a:latin typeface="Bahnschrift SemiLight SemiConde" pitchFamily="34" charset="0"/>
                        </a:rPr>
                        <a:t>Πρωινές αναχωρήσεις</a:t>
                      </a:r>
                      <a:endParaRPr lang="en-US" sz="1000" dirty="0">
                        <a:effectLst/>
                        <a:latin typeface="Bahnschrift SemiLight SemiConde" pitchFamily="34" charset="0"/>
                        <a:ea typeface="Times New Roman"/>
                      </a:endParaRPr>
                    </a:p>
                  </a:txBody>
                  <a:tcPr marL="9319" marR="9319" marT="9319" marB="9319" anchor="ctr">
                    <a:solidFill>
                      <a:schemeClr val="accent2">
                        <a:lumMod val="50000"/>
                        <a:lumOff val="50000"/>
                      </a:schemeClr>
                    </a:solidFill>
                  </a:tcPr>
                </a:tc>
                <a:tc hMerge="1">
                  <a:txBody>
                    <a:bodyPr/>
                    <a:lstStyle/>
                    <a:p>
                      <a:endParaRPr lang="en-US"/>
                    </a:p>
                  </a:txBody>
                  <a:tcPr/>
                </a:tc>
                <a:tc hMerge="1">
                  <a:txBody>
                    <a:bodyPr/>
                    <a:lstStyle/>
                    <a:p>
                      <a:endParaRPr lang="en-US"/>
                    </a:p>
                  </a:txBody>
                  <a:tcPr/>
                </a:tc>
                <a:tc>
                  <a:txBody>
                    <a:bodyPr/>
                    <a:lstStyle/>
                    <a:p>
                      <a:pPr marL="0" marR="0" algn="ctr">
                        <a:spcBef>
                          <a:spcPts val="0"/>
                        </a:spcBef>
                        <a:spcAft>
                          <a:spcPts val="0"/>
                        </a:spcAft>
                      </a:pPr>
                      <a:r>
                        <a:rPr lang="el-GR" sz="1000" dirty="0" smtClean="0">
                          <a:effectLst/>
                          <a:latin typeface="Bahnschrift SemiLight SemiConde" pitchFamily="34" charset="0"/>
                        </a:rPr>
                        <a:t>23-26/12</a:t>
                      </a:r>
                    </a:p>
                    <a:p>
                      <a:pPr marL="0" marR="0" algn="ctr">
                        <a:spcBef>
                          <a:spcPts val="0"/>
                        </a:spcBef>
                        <a:spcAft>
                          <a:spcPts val="0"/>
                        </a:spcAft>
                      </a:pPr>
                      <a:r>
                        <a:rPr lang="el-GR" sz="1000" dirty="0" smtClean="0">
                          <a:effectLst/>
                          <a:latin typeface="Bahnschrift SemiLight SemiConde" pitchFamily="34" charset="0"/>
                          <a:ea typeface="Times New Roman"/>
                        </a:rPr>
                        <a:t>24-27/12</a:t>
                      </a:r>
                      <a:endParaRPr lang="en-US" sz="1000" dirty="0">
                        <a:effectLst/>
                        <a:latin typeface="Bahnschrift SemiLight SemiConde" pitchFamily="34" charset="0"/>
                        <a:ea typeface="Times New Roman"/>
                      </a:endParaRPr>
                    </a:p>
                  </a:txBody>
                  <a:tcPr marL="9319" marR="9319" marT="9319" marB="9319" anchor="ctr">
                    <a:solidFill>
                      <a:schemeClr val="accent2">
                        <a:lumMod val="50000"/>
                        <a:lumOff val="50000"/>
                      </a:schemeClr>
                    </a:solidFill>
                  </a:tcPr>
                </a:tc>
                <a:tc>
                  <a:txBody>
                    <a:bodyPr/>
                    <a:lstStyle/>
                    <a:p>
                      <a:pPr marL="0" marR="0" algn="ctr">
                        <a:spcBef>
                          <a:spcPts val="0"/>
                        </a:spcBef>
                        <a:spcAft>
                          <a:spcPts val="0"/>
                        </a:spcAft>
                      </a:pPr>
                      <a:r>
                        <a:rPr lang="en-US" sz="1000" dirty="0" smtClean="0">
                          <a:effectLst/>
                          <a:latin typeface="Bahnschrift SemiLight SemiConde" pitchFamily="34" charset="0"/>
                        </a:rPr>
                        <a:t>22-26/12</a:t>
                      </a:r>
                    </a:p>
                    <a:p>
                      <a:pPr marL="0" marR="0" algn="ctr">
                        <a:spcBef>
                          <a:spcPts val="0"/>
                        </a:spcBef>
                        <a:spcAft>
                          <a:spcPts val="0"/>
                        </a:spcAft>
                      </a:pPr>
                      <a:r>
                        <a:rPr lang="en-US" sz="1000" dirty="0" smtClean="0">
                          <a:effectLst/>
                          <a:latin typeface="Bahnschrift SemiLight SemiConde" pitchFamily="34" charset="0"/>
                        </a:rPr>
                        <a:t>23-27/12</a:t>
                      </a:r>
                      <a:endParaRPr lang="en-US" sz="1000" dirty="0">
                        <a:effectLst/>
                        <a:latin typeface="Bahnschrift SemiLight SemiConde" pitchFamily="34" charset="0"/>
                        <a:ea typeface="Times New Roman"/>
                      </a:endParaRPr>
                    </a:p>
                  </a:txBody>
                  <a:tcPr marL="9319" marR="9319" marT="9319" marB="9319" anchor="ctr">
                    <a:solidFill>
                      <a:schemeClr val="accent2">
                        <a:lumMod val="50000"/>
                        <a:lumOff val="50000"/>
                      </a:schemeClr>
                    </a:solidFill>
                  </a:tcPr>
                </a:tc>
                <a:tc>
                  <a:txBody>
                    <a:bodyPr/>
                    <a:lstStyle/>
                    <a:p>
                      <a:pPr marL="0" marR="0" algn="ctr">
                        <a:spcBef>
                          <a:spcPts val="0"/>
                        </a:spcBef>
                        <a:spcAft>
                          <a:spcPts val="0"/>
                        </a:spcAft>
                      </a:pPr>
                      <a:r>
                        <a:rPr lang="en-US" sz="1000" dirty="0" smtClean="0">
                          <a:effectLst/>
                          <a:latin typeface="Bahnschrift SemiLight SemiConde" pitchFamily="34" charset="0"/>
                        </a:rPr>
                        <a:t>22-27/12</a:t>
                      </a:r>
                    </a:p>
                    <a:p>
                      <a:pPr marL="0" marR="0" algn="ctr">
                        <a:spcBef>
                          <a:spcPts val="0"/>
                        </a:spcBef>
                        <a:spcAft>
                          <a:spcPts val="0"/>
                        </a:spcAft>
                      </a:pPr>
                      <a:r>
                        <a:rPr lang="en-US" sz="1000" dirty="0" smtClean="0">
                          <a:effectLst/>
                          <a:latin typeface="Bahnschrift SemiLight SemiConde" pitchFamily="34" charset="0"/>
                        </a:rPr>
                        <a:t>23-28/12</a:t>
                      </a:r>
                      <a:endParaRPr lang="en-US" sz="1000" dirty="0">
                        <a:effectLst/>
                        <a:latin typeface="Bahnschrift SemiLight SemiConde" pitchFamily="34" charset="0"/>
                        <a:ea typeface="Times New Roman"/>
                      </a:endParaRPr>
                    </a:p>
                  </a:txBody>
                  <a:tcPr marL="9319" marR="9319" marT="9319" marB="9319" anchor="ctr">
                    <a:solidFill>
                      <a:schemeClr val="accent2">
                        <a:lumMod val="50000"/>
                        <a:lumOff val="50000"/>
                      </a:schemeClr>
                    </a:solidFill>
                  </a:tcPr>
                </a:tc>
                <a:tc>
                  <a:txBody>
                    <a:bodyPr/>
                    <a:lstStyle/>
                    <a:p>
                      <a:pPr marL="0" marR="0" algn="ctr">
                        <a:spcBef>
                          <a:spcPts val="0"/>
                        </a:spcBef>
                        <a:spcAft>
                          <a:spcPts val="0"/>
                        </a:spcAft>
                      </a:pPr>
                      <a:r>
                        <a:rPr lang="en-US" sz="1000" dirty="0" smtClean="0">
                          <a:effectLst/>
                          <a:latin typeface="Bahnschrift SemiLight SemiConde" pitchFamily="34" charset="0"/>
                        </a:rPr>
                        <a:t>22-28/12</a:t>
                      </a:r>
                    </a:p>
                    <a:p>
                      <a:pPr marL="0" marR="0" algn="ctr">
                        <a:spcBef>
                          <a:spcPts val="0"/>
                        </a:spcBef>
                        <a:spcAft>
                          <a:spcPts val="0"/>
                        </a:spcAft>
                      </a:pPr>
                      <a:r>
                        <a:rPr lang="en-US" sz="1000" dirty="0" smtClean="0">
                          <a:effectLst/>
                          <a:latin typeface="Bahnschrift SemiLight SemiConde" pitchFamily="34" charset="0"/>
                        </a:rPr>
                        <a:t>2</a:t>
                      </a:r>
                      <a:r>
                        <a:rPr lang="el-GR" sz="1000" dirty="0">
                          <a:effectLst/>
                          <a:latin typeface="Bahnschrift SemiLight SemiConde" pitchFamily="34" charset="0"/>
                        </a:rPr>
                        <a:t>3-29/12</a:t>
                      </a:r>
                      <a:endParaRPr lang="en-US" sz="1000" dirty="0">
                        <a:effectLst/>
                        <a:latin typeface="Bahnschrift SemiLight SemiConde" pitchFamily="34" charset="0"/>
                        <a:ea typeface="Times New Roman"/>
                      </a:endParaRPr>
                    </a:p>
                  </a:txBody>
                  <a:tcPr marL="9319" marR="9319" marT="9319" marB="9319" anchor="ctr">
                    <a:solidFill>
                      <a:schemeClr val="accent2">
                        <a:lumMod val="50000"/>
                        <a:lumOff val="50000"/>
                      </a:schemeClr>
                    </a:solidFill>
                  </a:tcPr>
                </a:tc>
                <a:tc rowSpan="3">
                  <a:txBody>
                    <a:bodyPr/>
                    <a:lstStyle/>
                    <a:p>
                      <a:pPr marL="0" marR="0" algn="ctr">
                        <a:spcBef>
                          <a:spcPts val="0"/>
                        </a:spcBef>
                        <a:spcAft>
                          <a:spcPts val="0"/>
                        </a:spcAft>
                      </a:pPr>
                      <a:r>
                        <a:rPr lang="el-GR" sz="1000" dirty="0">
                          <a:effectLst/>
                          <a:latin typeface="Bahnschrift SemiLight SemiConde" pitchFamily="34" charset="0"/>
                        </a:rPr>
                        <a:t>Σημειώσεις</a:t>
                      </a:r>
                      <a:endParaRPr lang="en-US" sz="1000" dirty="0">
                        <a:effectLst/>
                        <a:latin typeface="Bahnschrift SemiLight SemiConde" pitchFamily="34" charset="0"/>
                      </a:endParaRPr>
                    </a:p>
                    <a:p>
                      <a:pPr marL="0" marR="0" algn="ctr">
                        <a:spcBef>
                          <a:spcPts val="0"/>
                        </a:spcBef>
                        <a:spcAft>
                          <a:spcPts val="0"/>
                        </a:spcAft>
                      </a:pPr>
                      <a:r>
                        <a:rPr lang="el-GR" sz="1000" dirty="0">
                          <a:effectLst/>
                          <a:latin typeface="Bahnschrift SemiLight SemiConde" pitchFamily="34" charset="0"/>
                        </a:rPr>
                        <a:t>προαιρετικό επιπλέον κόστος για </a:t>
                      </a:r>
                      <a:r>
                        <a:rPr lang="el-GR" sz="1000" dirty="0" smtClean="0">
                          <a:effectLst/>
                          <a:latin typeface="Bahnschrift SemiLight SemiConde" pitchFamily="34" charset="0"/>
                        </a:rPr>
                        <a:t>ημιδιατροφή</a:t>
                      </a:r>
                      <a:endParaRPr lang="en-US" sz="1000" dirty="0">
                        <a:effectLst/>
                        <a:latin typeface="Bahnschrift SemiLight SemiConde" pitchFamily="34" charset="0"/>
                      </a:endParaRPr>
                    </a:p>
                  </a:txBody>
                  <a:tcPr marL="9319" marR="9319" marT="9319" marB="9319" anchor="ctr"/>
                </a:tc>
              </a:tr>
              <a:tr h="689622">
                <a:tc gridSpan="3">
                  <a:txBody>
                    <a:bodyPr/>
                    <a:lstStyle/>
                    <a:p>
                      <a:pPr marL="0" marR="0" algn="ctr">
                        <a:spcBef>
                          <a:spcPts val="0"/>
                        </a:spcBef>
                        <a:spcAft>
                          <a:spcPts val="0"/>
                        </a:spcAft>
                      </a:pPr>
                      <a:r>
                        <a:rPr lang="el-GR" sz="1000" dirty="0">
                          <a:effectLst/>
                          <a:latin typeface="Bahnschrift SemiLight SemiConde" pitchFamily="34" charset="0"/>
                        </a:rPr>
                        <a:t>Βραδινές αναχωρήσεις</a:t>
                      </a:r>
                      <a:endParaRPr lang="en-US" sz="1000" dirty="0">
                        <a:effectLst/>
                        <a:latin typeface="Bahnschrift SemiLight SemiConde" pitchFamily="34" charset="0"/>
                        <a:ea typeface="Times New Roman"/>
                      </a:endParaRPr>
                    </a:p>
                  </a:txBody>
                  <a:tcPr marL="9319" marR="9319" marT="9319" marB="9319" anchor="ctr"/>
                </a:tc>
                <a:tc hMerge="1">
                  <a:txBody>
                    <a:bodyPr/>
                    <a:lstStyle/>
                    <a:p>
                      <a:endParaRPr lang="en-US"/>
                    </a:p>
                  </a:txBody>
                  <a:tcPr/>
                </a:tc>
                <a:tc hMerge="1">
                  <a:txBody>
                    <a:bodyPr/>
                    <a:lstStyle/>
                    <a:p>
                      <a:endParaRPr lang="en-US"/>
                    </a:p>
                  </a:txBody>
                  <a:tcPr/>
                </a:tc>
                <a:tc>
                  <a:txBody>
                    <a:bodyPr/>
                    <a:lstStyle/>
                    <a:p>
                      <a:pPr marL="0" marR="0" algn="ctr">
                        <a:spcBef>
                          <a:spcPts val="0"/>
                        </a:spcBef>
                        <a:spcAft>
                          <a:spcPts val="0"/>
                        </a:spcAft>
                      </a:pPr>
                      <a:r>
                        <a:rPr lang="el-GR" sz="1000" b="1" dirty="0">
                          <a:solidFill>
                            <a:schemeClr val="bg1"/>
                          </a:solidFill>
                          <a:effectLst/>
                          <a:latin typeface="Bahnschrift SemiLight SemiConde" pitchFamily="34" charset="0"/>
                        </a:rPr>
                        <a:t>22</a:t>
                      </a:r>
                      <a:r>
                        <a:rPr lang="en-US" sz="1000" b="1" dirty="0">
                          <a:solidFill>
                            <a:schemeClr val="bg1"/>
                          </a:solidFill>
                          <a:effectLst/>
                          <a:latin typeface="Bahnschrift SemiLight SemiConde" pitchFamily="34" charset="0"/>
                        </a:rPr>
                        <a:t>-</a:t>
                      </a:r>
                      <a:r>
                        <a:rPr lang="el-GR" sz="1000" b="1" dirty="0">
                          <a:solidFill>
                            <a:schemeClr val="bg1"/>
                          </a:solidFill>
                          <a:effectLst/>
                          <a:latin typeface="Bahnschrift SemiLight SemiConde" pitchFamily="34" charset="0"/>
                        </a:rPr>
                        <a:t>26/12</a:t>
                      </a:r>
                      <a:endParaRPr lang="en-US" sz="1000" b="1" dirty="0">
                        <a:solidFill>
                          <a:schemeClr val="bg1"/>
                        </a:solidFill>
                        <a:effectLst/>
                        <a:latin typeface="Bahnschrift SemiLight SemiConde" pitchFamily="34" charset="0"/>
                      </a:endParaRPr>
                    </a:p>
                    <a:p>
                      <a:pPr marL="0" marR="0" algn="ctr">
                        <a:spcBef>
                          <a:spcPts val="0"/>
                        </a:spcBef>
                        <a:spcAft>
                          <a:spcPts val="0"/>
                        </a:spcAft>
                      </a:pPr>
                      <a:r>
                        <a:rPr lang="en-US" sz="1000" b="1" dirty="0">
                          <a:solidFill>
                            <a:schemeClr val="bg1"/>
                          </a:solidFill>
                          <a:effectLst/>
                          <a:latin typeface="Bahnschrift SemiLight SemiConde" pitchFamily="34" charset="0"/>
                        </a:rPr>
                        <a:t>23-27/12</a:t>
                      </a:r>
                    </a:p>
                    <a:p>
                      <a:pPr marL="0" marR="0" algn="ctr">
                        <a:spcBef>
                          <a:spcPts val="0"/>
                        </a:spcBef>
                        <a:spcAft>
                          <a:spcPts val="0"/>
                        </a:spcAft>
                      </a:pPr>
                      <a:r>
                        <a:rPr lang="en-US" sz="1000" b="1" dirty="0">
                          <a:solidFill>
                            <a:schemeClr val="bg1"/>
                          </a:solidFill>
                          <a:effectLst/>
                          <a:latin typeface="Bahnschrift SemiLight SemiConde" pitchFamily="34" charset="0"/>
                        </a:rPr>
                        <a:t>24-28/12</a:t>
                      </a:r>
                    </a:p>
                    <a:p>
                      <a:pPr marL="0" marR="0" algn="ctr">
                        <a:spcBef>
                          <a:spcPts val="0"/>
                        </a:spcBef>
                        <a:spcAft>
                          <a:spcPts val="0"/>
                        </a:spcAft>
                      </a:pPr>
                      <a:r>
                        <a:rPr lang="el-GR" sz="1000" b="1" dirty="0">
                          <a:solidFill>
                            <a:schemeClr val="bg1"/>
                          </a:solidFill>
                          <a:effectLst/>
                          <a:latin typeface="Bahnschrift SemiLight SemiConde" pitchFamily="34" charset="0"/>
                        </a:rPr>
                        <a:t>25-29/12</a:t>
                      </a:r>
                      <a:endParaRPr lang="en-US" sz="1000" b="1" dirty="0">
                        <a:solidFill>
                          <a:schemeClr val="bg1"/>
                        </a:solidFill>
                        <a:effectLst/>
                        <a:latin typeface="Bahnschrift SemiLight SemiConde" pitchFamily="34" charset="0"/>
                      </a:endParaRPr>
                    </a:p>
                    <a:p>
                      <a:pPr marL="0" marR="0" algn="ctr">
                        <a:spcBef>
                          <a:spcPts val="0"/>
                        </a:spcBef>
                        <a:spcAft>
                          <a:spcPts val="0"/>
                        </a:spcAft>
                      </a:pPr>
                      <a:r>
                        <a:rPr lang="el-GR" sz="1000" b="1" dirty="0">
                          <a:solidFill>
                            <a:schemeClr val="bg1"/>
                          </a:solidFill>
                          <a:effectLst/>
                          <a:latin typeface="Bahnschrift SemiLight SemiConde" pitchFamily="34" charset="0"/>
                        </a:rPr>
                        <a:t>26-30/12 </a:t>
                      </a:r>
                      <a:endParaRPr lang="en-US" sz="1000" b="1"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000" b="1" dirty="0" smtClean="0">
                          <a:solidFill>
                            <a:schemeClr val="bg1"/>
                          </a:solidFill>
                          <a:effectLst/>
                          <a:latin typeface="Bahnschrift SemiLight SemiConde" pitchFamily="34" charset="0"/>
                        </a:rPr>
                        <a:t>21–26/12</a:t>
                      </a:r>
                    </a:p>
                    <a:p>
                      <a:pPr marL="0" marR="0" algn="ctr">
                        <a:spcBef>
                          <a:spcPts val="0"/>
                        </a:spcBef>
                        <a:spcAft>
                          <a:spcPts val="0"/>
                        </a:spcAft>
                      </a:pPr>
                      <a:r>
                        <a:rPr lang="en-US" sz="1000" b="1" dirty="0" smtClean="0">
                          <a:solidFill>
                            <a:schemeClr val="bg1"/>
                          </a:solidFill>
                          <a:effectLst/>
                          <a:latin typeface="Bahnschrift SemiLight SemiConde" pitchFamily="34" charset="0"/>
                        </a:rPr>
                        <a:t>22-27/12</a:t>
                      </a:r>
                      <a:endParaRPr lang="en-US" sz="1000" b="1" dirty="0">
                        <a:solidFill>
                          <a:schemeClr val="bg1"/>
                        </a:solidFill>
                        <a:effectLst/>
                        <a:latin typeface="Bahnschrift SemiLight SemiConde" pitchFamily="34" charset="0"/>
                      </a:endParaRPr>
                    </a:p>
                    <a:p>
                      <a:pPr marL="0" marR="0" algn="ctr">
                        <a:spcBef>
                          <a:spcPts val="0"/>
                        </a:spcBef>
                        <a:spcAft>
                          <a:spcPts val="0"/>
                        </a:spcAft>
                      </a:pPr>
                      <a:r>
                        <a:rPr lang="en-US" sz="1000" b="1" dirty="0">
                          <a:solidFill>
                            <a:schemeClr val="bg1"/>
                          </a:solidFill>
                          <a:effectLst/>
                          <a:latin typeface="Bahnschrift SemiLight SemiConde" pitchFamily="34" charset="0"/>
                        </a:rPr>
                        <a:t>23-28/12</a:t>
                      </a:r>
                    </a:p>
                    <a:p>
                      <a:pPr marL="0" marR="0" algn="ctr">
                        <a:spcBef>
                          <a:spcPts val="0"/>
                        </a:spcBef>
                        <a:spcAft>
                          <a:spcPts val="0"/>
                        </a:spcAft>
                      </a:pPr>
                      <a:r>
                        <a:rPr lang="en-US" sz="1000" b="1" dirty="0">
                          <a:solidFill>
                            <a:schemeClr val="bg1"/>
                          </a:solidFill>
                          <a:effectLst/>
                          <a:latin typeface="Bahnschrift SemiLight SemiConde" pitchFamily="34" charset="0"/>
                        </a:rPr>
                        <a:t>24-29/12</a:t>
                      </a:r>
                    </a:p>
                    <a:p>
                      <a:pPr marL="0" marR="0" algn="ctr">
                        <a:spcBef>
                          <a:spcPts val="0"/>
                        </a:spcBef>
                        <a:spcAft>
                          <a:spcPts val="0"/>
                        </a:spcAft>
                      </a:pPr>
                      <a:r>
                        <a:rPr lang="el-GR" sz="1000" b="1" dirty="0">
                          <a:solidFill>
                            <a:schemeClr val="bg1"/>
                          </a:solidFill>
                          <a:effectLst/>
                          <a:latin typeface="Bahnschrift SemiLight SemiConde" pitchFamily="34" charset="0"/>
                        </a:rPr>
                        <a:t>25-30/12</a:t>
                      </a:r>
                      <a:endParaRPr lang="en-US" sz="1000" b="1"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000" b="1" dirty="0" smtClean="0">
                          <a:solidFill>
                            <a:schemeClr val="bg1"/>
                          </a:solidFill>
                          <a:effectLst/>
                          <a:latin typeface="Bahnschrift SemiLight SemiConde" pitchFamily="34" charset="0"/>
                        </a:rPr>
                        <a:t>21-27/12</a:t>
                      </a:r>
                    </a:p>
                    <a:p>
                      <a:pPr marL="0" marR="0" algn="ctr">
                        <a:spcBef>
                          <a:spcPts val="0"/>
                        </a:spcBef>
                        <a:spcAft>
                          <a:spcPts val="0"/>
                        </a:spcAft>
                      </a:pPr>
                      <a:r>
                        <a:rPr lang="en-US" sz="1000" b="1" dirty="0" smtClean="0">
                          <a:solidFill>
                            <a:schemeClr val="bg1"/>
                          </a:solidFill>
                          <a:effectLst/>
                          <a:latin typeface="Bahnschrift SemiLight SemiConde" pitchFamily="34" charset="0"/>
                        </a:rPr>
                        <a:t>22-28/12</a:t>
                      </a:r>
                      <a:endParaRPr lang="en-US" sz="1000" b="1" dirty="0">
                        <a:solidFill>
                          <a:schemeClr val="bg1"/>
                        </a:solidFill>
                        <a:effectLst/>
                        <a:latin typeface="Bahnschrift SemiLight SemiConde" pitchFamily="34" charset="0"/>
                      </a:endParaRPr>
                    </a:p>
                    <a:p>
                      <a:pPr marL="0" marR="0" algn="ctr">
                        <a:spcBef>
                          <a:spcPts val="0"/>
                        </a:spcBef>
                        <a:spcAft>
                          <a:spcPts val="0"/>
                        </a:spcAft>
                      </a:pPr>
                      <a:r>
                        <a:rPr lang="en-US" sz="1000" b="1" dirty="0">
                          <a:solidFill>
                            <a:schemeClr val="bg1"/>
                          </a:solidFill>
                          <a:effectLst/>
                          <a:latin typeface="Bahnschrift SemiLight SemiConde" pitchFamily="34" charset="0"/>
                        </a:rPr>
                        <a:t>23-29/12</a:t>
                      </a:r>
                    </a:p>
                    <a:p>
                      <a:pPr marL="0" marR="0" algn="ctr">
                        <a:spcBef>
                          <a:spcPts val="0"/>
                        </a:spcBef>
                        <a:spcAft>
                          <a:spcPts val="0"/>
                        </a:spcAft>
                      </a:pPr>
                      <a:r>
                        <a:rPr lang="el-GR" sz="1000" b="1" dirty="0">
                          <a:solidFill>
                            <a:schemeClr val="bg1"/>
                          </a:solidFill>
                          <a:effectLst/>
                          <a:latin typeface="Bahnschrift SemiLight SemiConde" pitchFamily="34" charset="0"/>
                        </a:rPr>
                        <a:t>24-30/12</a:t>
                      </a:r>
                      <a:endParaRPr lang="en-US" sz="1000" b="1"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000" b="1" dirty="0" smtClean="0">
                          <a:solidFill>
                            <a:schemeClr val="bg1"/>
                          </a:solidFill>
                          <a:effectLst/>
                          <a:latin typeface="Bahnschrift SemiLight SemiConde" pitchFamily="34" charset="0"/>
                        </a:rPr>
                        <a:t>21-28/12</a:t>
                      </a:r>
                    </a:p>
                    <a:p>
                      <a:pPr marL="0" marR="0" algn="ctr">
                        <a:spcBef>
                          <a:spcPts val="0"/>
                        </a:spcBef>
                        <a:spcAft>
                          <a:spcPts val="0"/>
                        </a:spcAft>
                      </a:pPr>
                      <a:r>
                        <a:rPr lang="en-US" sz="1000" b="1" dirty="0" smtClean="0">
                          <a:solidFill>
                            <a:schemeClr val="bg1"/>
                          </a:solidFill>
                          <a:effectLst/>
                          <a:latin typeface="Bahnschrift SemiLight SemiConde" pitchFamily="34" charset="0"/>
                        </a:rPr>
                        <a:t>22-29/12</a:t>
                      </a:r>
                      <a:endParaRPr lang="en-US" sz="1000" b="1" dirty="0">
                        <a:solidFill>
                          <a:schemeClr val="bg1"/>
                        </a:solidFill>
                        <a:effectLst/>
                        <a:latin typeface="Bahnschrift SemiLight SemiConde" pitchFamily="34" charset="0"/>
                      </a:endParaRPr>
                    </a:p>
                    <a:p>
                      <a:pPr marL="0" marR="0" algn="ctr">
                        <a:spcBef>
                          <a:spcPts val="0"/>
                        </a:spcBef>
                        <a:spcAft>
                          <a:spcPts val="0"/>
                        </a:spcAft>
                      </a:pPr>
                      <a:r>
                        <a:rPr lang="el-GR" sz="1000" b="1" dirty="0">
                          <a:solidFill>
                            <a:schemeClr val="bg1"/>
                          </a:solidFill>
                          <a:effectLst/>
                          <a:latin typeface="Bahnschrift SemiLight SemiConde" pitchFamily="34" charset="0"/>
                        </a:rPr>
                        <a:t>23-30/12</a:t>
                      </a:r>
                      <a:endParaRPr lang="en-US" sz="1000" b="1"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vMerge="1">
                  <a:txBody>
                    <a:bodyPr/>
                    <a:lstStyle/>
                    <a:p>
                      <a:endParaRPr lang="en-US"/>
                    </a:p>
                  </a:txBody>
                  <a:tcPr/>
                </a:tc>
              </a:tr>
              <a:tr h="495782">
                <a:tc>
                  <a:txBody>
                    <a:bodyPr/>
                    <a:lstStyle/>
                    <a:p>
                      <a:pPr marL="0" marR="0" algn="ctr">
                        <a:spcBef>
                          <a:spcPts val="0"/>
                        </a:spcBef>
                        <a:spcAft>
                          <a:spcPts val="0"/>
                        </a:spcAft>
                      </a:pPr>
                      <a:r>
                        <a:rPr lang="el-GR" sz="1200" b="1" dirty="0">
                          <a:solidFill>
                            <a:schemeClr val="bg1"/>
                          </a:solidFill>
                          <a:effectLst/>
                          <a:latin typeface="Bahnschrift SemiLight SemiConde" pitchFamily="34" charset="0"/>
                        </a:rPr>
                        <a:t> </a:t>
                      </a:r>
                      <a:endParaRPr lang="en-US" sz="1200" b="1" dirty="0">
                        <a:solidFill>
                          <a:schemeClr val="bg1"/>
                        </a:solidFill>
                        <a:effectLst/>
                        <a:latin typeface="Bahnschrift SemiLight SemiConde" pitchFamily="34" charset="0"/>
                      </a:endParaRPr>
                    </a:p>
                    <a:p>
                      <a:pPr marL="0" marR="0" algn="ctr">
                        <a:spcBef>
                          <a:spcPts val="0"/>
                        </a:spcBef>
                        <a:spcAft>
                          <a:spcPts val="0"/>
                        </a:spcAft>
                      </a:pPr>
                      <a:r>
                        <a:rPr lang="el-GR" sz="1200" b="1" dirty="0">
                          <a:solidFill>
                            <a:schemeClr val="bg1"/>
                          </a:solidFill>
                          <a:effectLst/>
                          <a:latin typeface="Bahnschrift SemiLight SemiConde" pitchFamily="34" charset="0"/>
                        </a:rPr>
                        <a:t>Ξενοδοχεία</a:t>
                      </a:r>
                      <a:br>
                        <a:rPr lang="el-GR" sz="1200" b="1" dirty="0">
                          <a:solidFill>
                            <a:schemeClr val="bg1"/>
                          </a:solidFill>
                          <a:effectLst/>
                          <a:latin typeface="Bahnschrift SemiLight SemiConde" pitchFamily="34" charset="0"/>
                        </a:rPr>
                      </a:br>
                      <a:endParaRPr lang="en-US" sz="1200" b="1" dirty="0">
                        <a:solidFill>
                          <a:schemeClr val="bg1"/>
                        </a:solidFill>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b="1" dirty="0">
                          <a:solidFill>
                            <a:schemeClr val="bg1"/>
                          </a:solidFill>
                          <a:effectLst/>
                          <a:latin typeface="Bahnschrift SemiLight SemiConde" pitchFamily="34" charset="0"/>
                        </a:rPr>
                        <a:t>δωμάτιο</a:t>
                      </a:r>
                      <a:endParaRPr lang="en-US" sz="1200" b="1"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l-GR" sz="1200" b="1" dirty="0">
                          <a:solidFill>
                            <a:schemeClr val="bg1"/>
                          </a:solidFill>
                          <a:effectLst/>
                          <a:latin typeface="Bahnschrift SemiLight SemiConde" pitchFamily="34" charset="0"/>
                        </a:rPr>
                        <a:t>Διατροφή</a:t>
                      </a:r>
                      <a:endParaRPr lang="en-US" sz="1200" b="1"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l-GR" sz="1200" b="1" dirty="0">
                          <a:solidFill>
                            <a:schemeClr val="bg1"/>
                          </a:solidFill>
                          <a:effectLst/>
                          <a:latin typeface="Bahnschrift SemiLight SemiConde" pitchFamily="34" charset="0"/>
                        </a:rPr>
                        <a:t>3νύχτες</a:t>
                      </a:r>
                      <a:endParaRPr lang="en-US" sz="1200" b="1"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l-GR" sz="1200" b="1" dirty="0">
                          <a:solidFill>
                            <a:schemeClr val="bg1"/>
                          </a:solidFill>
                          <a:effectLst/>
                          <a:latin typeface="Bahnschrift SemiLight SemiConde" pitchFamily="34" charset="0"/>
                        </a:rPr>
                        <a:t>4νύχτες</a:t>
                      </a:r>
                      <a:endParaRPr lang="en-US" sz="1200" b="1"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l-GR" sz="1200" b="1" dirty="0">
                          <a:solidFill>
                            <a:schemeClr val="bg1"/>
                          </a:solidFill>
                          <a:effectLst/>
                          <a:latin typeface="Bahnschrift SemiLight SemiConde" pitchFamily="34" charset="0"/>
                        </a:rPr>
                        <a:t>5νύχτες</a:t>
                      </a:r>
                      <a:endParaRPr lang="en-US" sz="1200" b="1"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l-GR" sz="1200" b="1" dirty="0">
                          <a:solidFill>
                            <a:schemeClr val="bg1"/>
                          </a:solidFill>
                          <a:effectLst/>
                          <a:latin typeface="Bahnschrift SemiLight SemiConde" pitchFamily="34" charset="0"/>
                        </a:rPr>
                        <a:t>6νύχτες</a:t>
                      </a:r>
                      <a:endParaRPr lang="en-US" sz="1200" b="1"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vMerge="1">
                  <a:txBody>
                    <a:bodyPr/>
                    <a:lstStyle/>
                    <a:p>
                      <a:endParaRPr lang="en-US"/>
                    </a:p>
                  </a:txBody>
                  <a:tcPr/>
                </a:tc>
              </a:tr>
              <a:tr h="273054">
                <a:tc>
                  <a:txBody>
                    <a:bodyPr/>
                    <a:lstStyle/>
                    <a:p>
                      <a:pPr marL="0" marR="0" algn="ctr">
                        <a:spcBef>
                          <a:spcPts val="0"/>
                        </a:spcBef>
                        <a:spcAft>
                          <a:spcPts val="0"/>
                        </a:spcAft>
                      </a:pPr>
                      <a:r>
                        <a:rPr lang="en-GB" sz="1200" dirty="0">
                          <a:solidFill>
                            <a:schemeClr val="bg1"/>
                          </a:solidFill>
                          <a:effectLst/>
                          <a:latin typeface="Bahnschrift SemiLight SemiConde" pitchFamily="34" charset="0"/>
                        </a:rPr>
                        <a:t>OLYMP </a:t>
                      </a:r>
                      <a:r>
                        <a:rPr lang="en-US" sz="1200" dirty="0">
                          <a:solidFill>
                            <a:schemeClr val="bg1"/>
                          </a:solidFill>
                          <a:effectLst/>
                          <a:latin typeface="Bahnschrift SemiLight SemiConde" pitchFamily="34" charset="0"/>
                        </a:rPr>
                        <a:t>3*</a:t>
                      </a: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050" dirty="0">
                          <a:effectLst/>
                          <a:latin typeface="Bahnschrift SemiLight SemiConde" pitchFamily="34" charset="0"/>
                        </a:rPr>
                        <a:t>Standard</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50" dirty="0">
                          <a:effectLst/>
                          <a:latin typeface="Bahnschrift SemiLight SemiConde" pitchFamily="34" charset="0"/>
                        </a:rPr>
                        <a:t>Πρωινό</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50" dirty="0" smtClean="0">
                          <a:effectLst/>
                          <a:latin typeface="Bahnschrift SemiLight SemiConde" pitchFamily="34" charset="0"/>
                        </a:rPr>
                        <a:t>170</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50" dirty="0" smtClean="0">
                          <a:effectLst/>
                          <a:latin typeface="Bahnschrift SemiLight SemiConde" pitchFamily="34" charset="0"/>
                        </a:rPr>
                        <a:t>205</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50" dirty="0" smtClean="0">
                          <a:effectLst/>
                          <a:latin typeface="Bahnschrift SemiLight SemiConde" pitchFamily="34" charset="0"/>
                        </a:rPr>
                        <a:t>235</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50" dirty="0" smtClean="0">
                          <a:effectLst/>
                          <a:latin typeface="Bahnschrift SemiLight SemiConde" pitchFamily="34" charset="0"/>
                        </a:rPr>
                        <a:t>265</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00" dirty="0">
                          <a:effectLst/>
                          <a:latin typeface="Bahnschrift SemiLight SemiConde" pitchFamily="34" charset="0"/>
                        </a:rPr>
                        <a:t>Ημιδιατροφή €</a:t>
                      </a:r>
                      <a:r>
                        <a:rPr lang="en-US" sz="1000" dirty="0" smtClean="0">
                          <a:effectLst/>
                          <a:latin typeface="Bahnschrift SemiLight SemiConde" pitchFamily="34" charset="0"/>
                        </a:rPr>
                        <a:t>1</a:t>
                      </a:r>
                      <a:r>
                        <a:rPr lang="el-GR" sz="1000" dirty="0" smtClean="0">
                          <a:effectLst/>
                          <a:latin typeface="Bahnschrift SemiLight SemiConde" pitchFamily="34" charset="0"/>
                        </a:rPr>
                        <a:t>0 </a:t>
                      </a:r>
                      <a:r>
                        <a:rPr lang="el-GR" sz="1000" dirty="0">
                          <a:effectLst/>
                          <a:latin typeface="Bahnschrift SemiLight SemiConde" pitchFamily="34" charset="0"/>
                        </a:rPr>
                        <a:t>/ δείπνο</a:t>
                      </a:r>
                      <a:endParaRPr lang="en-US" sz="1000" dirty="0">
                        <a:effectLst/>
                        <a:latin typeface="Bahnschrift SemiLight SemiConde" pitchFamily="34" charset="0"/>
                        <a:ea typeface="Times New Roman"/>
                      </a:endParaRPr>
                    </a:p>
                  </a:txBody>
                  <a:tcPr marL="9319" marR="9319" marT="9319" marB="9319" anchor="ctr"/>
                </a:tc>
              </a:tr>
              <a:tr h="211235">
                <a:tc>
                  <a:txBody>
                    <a:bodyPr/>
                    <a:lstStyle/>
                    <a:p>
                      <a:pPr marL="0" marR="0" algn="ctr">
                        <a:spcBef>
                          <a:spcPts val="0"/>
                        </a:spcBef>
                        <a:spcAft>
                          <a:spcPts val="0"/>
                        </a:spcAft>
                      </a:pPr>
                      <a:r>
                        <a:rPr lang="en-US" sz="1200" dirty="0">
                          <a:solidFill>
                            <a:schemeClr val="bg1"/>
                          </a:solidFill>
                          <a:effectLst/>
                          <a:latin typeface="Bahnschrift SemiLight SemiConde" pitchFamily="34" charset="0"/>
                        </a:rPr>
                        <a:t>FRIENDS 3*</a:t>
                      </a: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050">
                          <a:effectLst/>
                          <a:latin typeface="Bahnschrift SemiLight SemiConde" pitchFamily="34" charset="0"/>
                        </a:rPr>
                        <a:t>Standard</a:t>
                      </a:r>
                      <a:endParaRPr lang="en-US" sz="105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50" dirty="0">
                          <a:effectLst/>
                          <a:latin typeface="Bahnschrift SemiLight SemiConde" pitchFamily="34" charset="0"/>
                        </a:rPr>
                        <a:t>Πρωινό</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50" dirty="0" smtClean="0">
                          <a:effectLst/>
                          <a:latin typeface="Bahnschrift SemiLight SemiConde" pitchFamily="34" charset="0"/>
                          <a:ea typeface="Times New Roman"/>
                        </a:rPr>
                        <a:t>190</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50" dirty="0" smtClean="0">
                          <a:effectLst/>
                          <a:latin typeface="Bahnschrift SemiLight SemiConde" pitchFamily="34" charset="0"/>
                          <a:ea typeface="Times New Roman"/>
                        </a:rPr>
                        <a:t>240</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50" dirty="0" smtClean="0">
                          <a:effectLst/>
                          <a:latin typeface="Bahnschrift SemiLight SemiConde" pitchFamily="34" charset="0"/>
                          <a:ea typeface="Times New Roman"/>
                        </a:rPr>
                        <a:t>280</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50" dirty="0" smtClean="0">
                          <a:effectLst/>
                          <a:latin typeface="Bahnschrift SemiLight SemiConde" pitchFamily="34" charset="0"/>
                          <a:ea typeface="Times New Roman"/>
                        </a:rPr>
                        <a:t>320</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00" dirty="0">
                          <a:effectLst/>
                          <a:latin typeface="Bahnschrift SemiLight SemiConde" pitchFamily="34" charset="0"/>
                        </a:rPr>
                        <a:t>Ημιδιατροφή €</a:t>
                      </a:r>
                      <a:r>
                        <a:rPr lang="en-US" sz="1000" dirty="0">
                          <a:effectLst/>
                          <a:latin typeface="Bahnschrift SemiLight SemiConde" pitchFamily="34" charset="0"/>
                        </a:rPr>
                        <a:t>8</a:t>
                      </a:r>
                      <a:r>
                        <a:rPr lang="el-GR" sz="1000" dirty="0">
                          <a:effectLst/>
                          <a:latin typeface="Bahnschrift SemiLight SemiConde" pitchFamily="34" charset="0"/>
                        </a:rPr>
                        <a:t> / δείπνο</a:t>
                      </a:r>
                      <a:endParaRPr lang="en-US" sz="1000" dirty="0">
                        <a:effectLst/>
                        <a:latin typeface="Bahnschrift SemiLight SemiConde" pitchFamily="34" charset="0"/>
                        <a:ea typeface="Times New Roman"/>
                      </a:endParaRPr>
                    </a:p>
                  </a:txBody>
                  <a:tcPr marL="9319" marR="9319" marT="9319" marB="9319" anchor="ctr"/>
                </a:tc>
              </a:tr>
              <a:tr h="337378">
                <a:tc rowSpan="2">
                  <a:txBody>
                    <a:bodyPr/>
                    <a:lstStyle/>
                    <a:p>
                      <a:pPr marL="0" marR="0" algn="ctr">
                        <a:spcBef>
                          <a:spcPts val="0"/>
                        </a:spcBef>
                        <a:spcAft>
                          <a:spcPts val="0"/>
                        </a:spcAft>
                      </a:pPr>
                      <a:r>
                        <a:rPr lang="en-US" sz="1200" dirty="0">
                          <a:solidFill>
                            <a:schemeClr val="bg1"/>
                          </a:solidFill>
                          <a:effectLst/>
                          <a:latin typeface="Bahnschrift SemiLight SemiConde" pitchFamily="34" charset="0"/>
                        </a:rPr>
                        <a:t>MOUNTAIN PARADISE </a:t>
                      </a:r>
                      <a:r>
                        <a:rPr lang="en-US" sz="1200" dirty="0" smtClean="0">
                          <a:solidFill>
                            <a:schemeClr val="bg1"/>
                          </a:solidFill>
                          <a:effectLst/>
                          <a:latin typeface="Bahnschrift SemiLight SemiConde" pitchFamily="34" charset="0"/>
                        </a:rPr>
                        <a:t>4*</a:t>
                      </a:r>
                      <a:endParaRPr lang="en-US" sz="1200" dirty="0">
                        <a:solidFill>
                          <a:schemeClr val="bg1"/>
                        </a:solidFill>
                        <a:effectLst/>
                        <a:latin typeface="Bahnschrift SemiLight SemiConde" pitchFamily="34" charset="0"/>
                      </a:endParaRPr>
                    </a:p>
                    <a:p>
                      <a:pPr marL="0" marR="0" algn="ctr">
                        <a:spcBef>
                          <a:spcPts val="0"/>
                        </a:spcBef>
                        <a:spcAft>
                          <a:spcPts val="0"/>
                        </a:spcAft>
                      </a:pPr>
                      <a:r>
                        <a:rPr lang="en-GB" sz="1200" dirty="0">
                          <a:solidFill>
                            <a:schemeClr val="bg1"/>
                          </a:solidFill>
                          <a:effectLst/>
                          <a:latin typeface="Bahnschrift SemiLight SemiConde" pitchFamily="34" charset="0"/>
                        </a:rPr>
                        <a:t>SUNRISE 4*</a:t>
                      </a: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050" dirty="0">
                          <a:effectLst/>
                          <a:latin typeface="Bahnschrift SemiLight SemiConde" pitchFamily="34" charset="0"/>
                        </a:rPr>
                        <a:t>Studio</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50" dirty="0">
                          <a:effectLst/>
                          <a:latin typeface="Bahnschrift SemiLight SemiConde" pitchFamily="34" charset="0"/>
                        </a:rPr>
                        <a:t>Πρωινό</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50" dirty="0" smtClean="0">
                          <a:effectLst/>
                          <a:latin typeface="Bahnschrift SemiLight SemiConde" pitchFamily="34" charset="0"/>
                          <a:ea typeface="Times New Roman"/>
                        </a:rPr>
                        <a:t>200</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50" dirty="0" smtClean="0">
                          <a:effectLst/>
                          <a:latin typeface="Bahnschrift SemiLight SemiConde" pitchFamily="34" charset="0"/>
                          <a:ea typeface="Times New Roman"/>
                        </a:rPr>
                        <a:t>255</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50" dirty="0" smtClean="0">
                          <a:effectLst/>
                          <a:latin typeface="Bahnschrift SemiLight SemiConde" pitchFamily="34" charset="0"/>
                          <a:ea typeface="Times New Roman"/>
                        </a:rPr>
                        <a:t>300</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50" dirty="0" smtClean="0">
                          <a:effectLst/>
                          <a:latin typeface="Bahnschrift SemiLight SemiConde" pitchFamily="34" charset="0"/>
                          <a:ea typeface="Times New Roman"/>
                        </a:rPr>
                        <a:t>350</a:t>
                      </a:r>
                      <a:endParaRPr lang="en-US" sz="1050" dirty="0">
                        <a:effectLst/>
                        <a:latin typeface="Bahnschrift SemiLight SemiConde" pitchFamily="34" charset="0"/>
                        <a:ea typeface="Times New Roman"/>
                      </a:endParaRPr>
                    </a:p>
                  </a:txBody>
                  <a:tcPr marL="9319" marR="9319" marT="9319" marB="9319" anchor="ctr"/>
                </a:tc>
                <a:tc rowSpan="2">
                  <a:txBody>
                    <a:bodyPr/>
                    <a:lstStyle/>
                    <a:p>
                      <a:pPr marL="0" marR="0" algn="ctr">
                        <a:spcBef>
                          <a:spcPts val="0"/>
                        </a:spcBef>
                        <a:spcAft>
                          <a:spcPts val="0"/>
                        </a:spcAft>
                      </a:pPr>
                      <a:r>
                        <a:rPr lang="el-GR" sz="1000" dirty="0">
                          <a:effectLst/>
                          <a:latin typeface="Bahnschrift SemiLight SemiConde" pitchFamily="34" charset="0"/>
                        </a:rPr>
                        <a:t>Ημιδιατροφή €10 / δείπνο</a:t>
                      </a:r>
                      <a:endParaRPr lang="en-US" sz="1000" dirty="0">
                        <a:effectLst/>
                        <a:latin typeface="Bahnschrift SemiLight SemiConde" pitchFamily="34" charset="0"/>
                        <a:ea typeface="Times New Roman"/>
                      </a:endParaRPr>
                    </a:p>
                  </a:txBody>
                  <a:tcPr marL="9319" marR="9319" marT="9319" marB="9319" anchor="ctr"/>
                </a:tc>
              </a:tr>
              <a:tr h="287010">
                <a:tc vMerge="1">
                  <a:txBody>
                    <a:bodyPr/>
                    <a:lstStyle/>
                    <a:p>
                      <a:endParaRPr lang="en-US"/>
                    </a:p>
                  </a:txBody>
                  <a:tcPr/>
                </a:tc>
                <a:tc>
                  <a:txBody>
                    <a:bodyPr/>
                    <a:lstStyle/>
                    <a:p>
                      <a:pPr marL="0" marR="0" algn="ctr">
                        <a:spcBef>
                          <a:spcPts val="0"/>
                        </a:spcBef>
                        <a:spcAft>
                          <a:spcPts val="0"/>
                        </a:spcAft>
                      </a:pPr>
                      <a:r>
                        <a:rPr lang="en-US" sz="1050" dirty="0">
                          <a:effectLst/>
                          <a:latin typeface="Bahnschrift SemiLight SemiConde" pitchFamily="34" charset="0"/>
                        </a:rPr>
                        <a:t>Apartment</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50" dirty="0">
                          <a:effectLst/>
                          <a:latin typeface="Bahnschrift SemiLight SemiConde" pitchFamily="34" charset="0"/>
                        </a:rPr>
                        <a:t>Πρωινό</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50" dirty="0" smtClean="0">
                          <a:effectLst/>
                          <a:latin typeface="Bahnschrift SemiLight SemiConde" pitchFamily="34" charset="0"/>
                          <a:ea typeface="Times New Roman"/>
                        </a:rPr>
                        <a:t>205</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50" dirty="0" smtClean="0">
                          <a:effectLst/>
                          <a:latin typeface="Bahnschrift SemiLight SemiConde" pitchFamily="34" charset="0"/>
                          <a:ea typeface="Times New Roman"/>
                        </a:rPr>
                        <a:t>260</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50" dirty="0" smtClean="0">
                          <a:effectLst/>
                          <a:latin typeface="Bahnschrift SemiLight SemiConde" pitchFamily="34" charset="0"/>
                          <a:ea typeface="Times New Roman"/>
                        </a:rPr>
                        <a:t>305</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50" dirty="0" smtClean="0">
                          <a:effectLst/>
                          <a:latin typeface="Bahnschrift SemiLight SemiConde" pitchFamily="34" charset="0"/>
                          <a:ea typeface="Times New Roman"/>
                        </a:rPr>
                        <a:t>355</a:t>
                      </a:r>
                      <a:endParaRPr lang="en-US" sz="1050" dirty="0">
                        <a:effectLst/>
                        <a:latin typeface="Bahnschrift SemiLight SemiConde" pitchFamily="34" charset="0"/>
                        <a:ea typeface="Times New Roman"/>
                      </a:endParaRPr>
                    </a:p>
                  </a:txBody>
                  <a:tcPr marL="9319" marR="9319" marT="9319" marB="9319" anchor="ctr"/>
                </a:tc>
                <a:tc vMerge="1">
                  <a:txBody>
                    <a:bodyPr/>
                    <a:lstStyle/>
                    <a:p>
                      <a:endParaRPr lang="en-US" dirty="0"/>
                    </a:p>
                  </a:txBody>
                  <a:tcPr/>
                </a:tc>
              </a:tr>
              <a:tr h="373390">
                <a:tc rowSpan="2">
                  <a:txBody>
                    <a:bodyPr/>
                    <a:lstStyle/>
                    <a:p>
                      <a:pPr marL="0" marR="0" algn="ctr">
                        <a:spcBef>
                          <a:spcPts val="0"/>
                        </a:spcBef>
                        <a:spcAft>
                          <a:spcPts val="0"/>
                        </a:spcAft>
                      </a:pPr>
                      <a:r>
                        <a:rPr lang="en-US" sz="1200" dirty="0" smtClean="0">
                          <a:solidFill>
                            <a:schemeClr val="bg1"/>
                          </a:solidFill>
                          <a:effectLst/>
                          <a:latin typeface="Bahnschrift SemiLight SemiConde" pitchFamily="34" charset="0"/>
                          <a:ea typeface="Times New Roman"/>
                        </a:rPr>
                        <a:t>RIVERSIDE</a:t>
                      </a:r>
                      <a:r>
                        <a:rPr lang="en-US" sz="1200" baseline="0" dirty="0" smtClean="0">
                          <a:solidFill>
                            <a:schemeClr val="bg1"/>
                          </a:solidFill>
                          <a:effectLst/>
                          <a:latin typeface="Bahnschrift SemiLight SemiConde" pitchFamily="34" charset="0"/>
                          <a:ea typeface="Times New Roman"/>
                        </a:rPr>
                        <a:t> 4*</a:t>
                      </a: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050" dirty="0" smtClean="0">
                          <a:effectLst/>
                          <a:latin typeface="Bahnschrift SemiLight SemiConde" pitchFamily="34" charset="0"/>
                          <a:ea typeface="Times New Roman"/>
                        </a:rPr>
                        <a:t>Silver</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50" dirty="0">
                          <a:effectLst/>
                          <a:latin typeface="Bahnschrift SemiLight SemiConde" pitchFamily="34" charset="0"/>
                        </a:rPr>
                        <a:t>Πρωινό</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50" dirty="0" smtClean="0">
                          <a:effectLst/>
                          <a:latin typeface="Bahnschrift SemiLight SemiConde" pitchFamily="34" charset="0"/>
                          <a:ea typeface="Times New Roman"/>
                        </a:rPr>
                        <a:t>225</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50" dirty="0" smtClean="0">
                          <a:effectLst/>
                          <a:latin typeface="Bahnschrift SemiLight SemiConde" pitchFamily="34" charset="0"/>
                          <a:ea typeface="Times New Roman"/>
                        </a:rPr>
                        <a:t>280</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50" dirty="0" smtClean="0">
                          <a:effectLst/>
                          <a:latin typeface="Bahnschrift SemiLight SemiConde" pitchFamily="34" charset="0"/>
                          <a:ea typeface="Times New Roman"/>
                        </a:rPr>
                        <a:t>330</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50" dirty="0" smtClean="0">
                          <a:effectLst/>
                          <a:latin typeface="Bahnschrift SemiLight SemiConde" pitchFamily="34" charset="0"/>
                          <a:ea typeface="Times New Roman"/>
                        </a:rPr>
                        <a:t>380</a:t>
                      </a:r>
                      <a:endParaRPr lang="en-US" sz="1050" dirty="0">
                        <a:effectLst/>
                        <a:latin typeface="Bahnschrift SemiLight SemiConde" pitchFamily="34" charset="0"/>
                        <a:ea typeface="Times New Roman"/>
                      </a:endParaRPr>
                    </a:p>
                  </a:txBody>
                  <a:tcPr marL="9319" marR="9319" marT="9319" marB="9319" anchor="ctr"/>
                </a:tc>
                <a:tc rowSpan="2">
                  <a:txBody>
                    <a:bodyPr/>
                    <a:lstStyle/>
                    <a:p>
                      <a:pPr marL="0" marR="0" algn="ctr">
                        <a:spcBef>
                          <a:spcPts val="0"/>
                        </a:spcBef>
                        <a:spcAft>
                          <a:spcPts val="0"/>
                        </a:spcAft>
                      </a:pPr>
                      <a:r>
                        <a:rPr lang="el-GR" sz="1000" dirty="0">
                          <a:effectLst/>
                          <a:latin typeface="Bahnschrift SemiLight SemiConde" pitchFamily="34" charset="0"/>
                        </a:rPr>
                        <a:t>Ημιδιατροφή €</a:t>
                      </a:r>
                      <a:r>
                        <a:rPr lang="el-GR" sz="1000" dirty="0" smtClean="0">
                          <a:effectLst/>
                          <a:latin typeface="Bahnschrift SemiLight SemiConde" pitchFamily="34" charset="0"/>
                        </a:rPr>
                        <a:t>1</a:t>
                      </a:r>
                      <a:r>
                        <a:rPr lang="en-US" sz="1000" dirty="0" smtClean="0">
                          <a:effectLst/>
                          <a:latin typeface="Bahnschrift SemiLight SemiConde" pitchFamily="34" charset="0"/>
                        </a:rPr>
                        <a:t>0</a:t>
                      </a:r>
                      <a:r>
                        <a:rPr lang="el-GR" sz="1000" dirty="0" smtClean="0">
                          <a:effectLst/>
                          <a:latin typeface="Bahnschrift SemiLight SemiConde" pitchFamily="34" charset="0"/>
                        </a:rPr>
                        <a:t> </a:t>
                      </a:r>
                      <a:r>
                        <a:rPr lang="el-GR" sz="1000" dirty="0">
                          <a:effectLst/>
                          <a:latin typeface="Bahnschrift SemiLight SemiConde" pitchFamily="34" charset="0"/>
                        </a:rPr>
                        <a:t>/ δείπνο</a:t>
                      </a:r>
                      <a:endParaRPr lang="en-US" sz="1000" dirty="0">
                        <a:effectLst/>
                        <a:latin typeface="Bahnschrift SemiLight SemiConde" pitchFamily="34" charset="0"/>
                        <a:ea typeface="Times New Roman"/>
                      </a:endParaRPr>
                    </a:p>
                  </a:txBody>
                  <a:tcPr marL="9319" marR="9319" marT="9319" marB="9319" anchor="ctr"/>
                </a:tc>
              </a:tr>
              <a:tr h="296333">
                <a:tc vMerge="1">
                  <a:txBody>
                    <a:bodyPr/>
                    <a:lstStyle/>
                    <a:p>
                      <a:pPr marL="0" marR="0" algn="ctr">
                        <a:spcBef>
                          <a:spcPts val="0"/>
                        </a:spcBef>
                        <a:spcAft>
                          <a:spcPts val="0"/>
                        </a:spcAft>
                      </a:pP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050" dirty="0" smtClean="0">
                          <a:effectLst/>
                          <a:latin typeface="Bahnschrift SemiLight SemiConde" pitchFamily="34" charset="0"/>
                          <a:ea typeface="Times New Roman"/>
                        </a:rPr>
                        <a:t>Family </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50" dirty="0">
                          <a:effectLst/>
                          <a:latin typeface="Bahnschrift SemiLight SemiConde" pitchFamily="34" charset="0"/>
                        </a:rPr>
                        <a:t>Πρωινό</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50" dirty="0" smtClean="0">
                          <a:effectLst/>
                          <a:latin typeface="Bahnschrift SemiLight SemiConde" pitchFamily="34" charset="0"/>
                          <a:ea typeface="Times New Roman"/>
                        </a:rPr>
                        <a:t>230</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50" dirty="0" smtClean="0">
                          <a:effectLst/>
                          <a:latin typeface="Bahnschrift SemiLight SemiConde" pitchFamily="34" charset="0"/>
                          <a:ea typeface="Times New Roman"/>
                        </a:rPr>
                        <a:t>285</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050" dirty="0" smtClean="0">
                          <a:effectLst/>
                          <a:latin typeface="Bahnschrift SemiLight SemiConde" pitchFamily="34" charset="0"/>
                          <a:ea typeface="Times New Roman"/>
                        </a:rPr>
                        <a:t>335</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050" dirty="0" smtClean="0">
                          <a:effectLst/>
                          <a:latin typeface="Bahnschrift SemiLight SemiConde" pitchFamily="34" charset="0"/>
                          <a:ea typeface="Times New Roman"/>
                        </a:rPr>
                        <a:t>390</a:t>
                      </a:r>
                      <a:endParaRPr lang="en-US" sz="1050" dirty="0">
                        <a:effectLst/>
                        <a:latin typeface="Bahnschrift SemiLight SemiConde" pitchFamily="34" charset="0"/>
                        <a:ea typeface="Times New Roman"/>
                      </a:endParaRPr>
                    </a:p>
                  </a:txBody>
                  <a:tcPr marL="9319" marR="9319" marT="9319" marB="9319" anchor="ctr"/>
                </a:tc>
                <a:tc vMerge="1">
                  <a:txBody>
                    <a:bodyPr/>
                    <a:lstStyle/>
                    <a:p>
                      <a:endParaRPr lang="en-US" dirty="0"/>
                    </a:p>
                  </a:txBody>
                  <a:tcPr/>
                </a:tc>
              </a:tr>
              <a:tr h="338667">
                <a:tc rowSpan="3">
                  <a:txBody>
                    <a:bodyPr/>
                    <a:lstStyle/>
                    <a:p>
                      <a:pPr marL="0" marR="0" algn="ctr">
                        <a:spcBef>
                          <a:spcPts val="0"/>
                        </a:spcBef>
                        <a:spcAft>
                          <a:spcPts val="0"/>
                        </a:spcAft>
                      </a:pPr>
                      <a:r>
                        <a:rPr lang="en-US" sz="1200" dirty="0">
                          <a:solidFill>
                            <a:schemeClr val="bg1"/>
                          </a:solidFill>
                          <a:effectLst/>
                          <a:latin typeface="Bahnschrift SemiLight SemiConde" pitchFamily="34" charset="0"/>
                        </a:rPr>
                        <a:t>CASA KARINA 4*</a:t>
                      </a: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050">
                          <a:effectLst/>
                          <a:latin typeface="Bahnschrift SemiLight SemiConde" pitchFamily="34" charset="0"/>
                        </a:rPr>
                        <a:t>Standard</a:t>
                      </a:r>
                      <a:endParaRPr lang="en-US" sz="105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50" dirty="0">
                          <a:effectLst/>
                          <a:latin typeface="Bahnschrift SemiLight SemiConde" pitchFamily="34" charset="0"/>
                        </a:rPr>
                        <a:t>Ημιδιατροφή</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50" dirty="0" smtClean="0">
                          <a:effectLst/>
                          <a:latin typeface="Bahnschrift SemiLight SemiConde" pitchFamily="34" charset="0"/>
                          <a:ea typeface="Times New Roman"/>
                        </a:rPr>
                        <a:t>250</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50" dirty="0" smtClean="0">
                          <a:effectLst/>
                          <a:latin typeface="Bahnschrift SemiLight SemiConde" pitchFamily="34" charset="0"/>
                          <a:ea typeface="Times New Roman"/>
                        </a:rPr>
                        <a:t>305</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50" dirty="0" smtClean="0">
                          <a:effectLst/>
                          <a:latin typeface="Bahnschrift SemiLight SemiConde" pitchFamily="34" charset="0"/>
                          <a:ea typeface="Times New Roman"/>
                        </a:rPr>
                        <a:t>365</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050" dirty="0" smtClean="0">
                          <a:effectLst/>
                          <a:latin typeface="Bahnschrift SemiLight SemiConde" pitchFamily="34" charset="0"/>
                          <a:ea typeface="Times New Roman"/>
                        </a:rPr>
                        <a:t>415</a:t>
                      </a:r>
                      <a:endParaRPr lang="en-US" sz="1050" dirty="0">
                        <a:effectLst/>
                        <a:latin typeface="Bahnschrift SemiLight SemiConde" pitchFamily="34" charset="0"/>
                        <a:ea typeface="Times New Roman"/>
                      </a:endParaRPr>
                    </a:p>
                  </a:txBody>
                  <a:tcPr marL="9319" marR="9319" marT="9319" marB="9319" anchor="ctr"/>
                </a:tc>
                <a:tc rowSpan="3">
                  <a:txBody>
                    <a:bodyPr/>
                    <a:lstStyle/>
                    <a:p>
                      <a:pPr marL="0" marR="0" algn="ctr">
                        <a:spcBef>
                          <a:spcPts val="0"/>
                        </a:spcBef>
                        <a:spcAft>
                          <a:spcPts val="0"/>
                        </a:spcAft>
                      </a:pPr>
                      <a:r>
                        <a:rPr lang="en-US" sz="1000" dirty="0">
                          <a:effectLst/>
                          <a:latin typeface="Bahnschrift SemiLight SemiConde" pitchFamily="34" charset="0"/>
                        </a:rPr>
                        <a:t> </a:t>
                      </a:r>
                      <a:endParaRPr lang="en-US" sz="1000" dirty="0">
                        <a:effectLst/>
                        <a:latin typeface="Bahnschrift SemiLight SemiConde" pitchFamily="34" charset="0"/>
                        <a:ea typeface="Times New Roman"/>
                      </a:endParaRPr>
                    </a:p>
                    <a:p>
                      <a:pPr marL="0" marR="0" algn="ctr">
                        <a:spcBef>
                          <a:spcPts val="0"/>
                        </a:spcBef>
                        <a:spcAft>
                          <a:spcPts val="0"/>
                        </a:spcAft>
                      </a:pPr>
                      <a:r>
                        <a:rPr lang="en-US" sz="1000" dirty="0">
                          <a:effectLst/>
                          <a:latin typeface="Bahnschrift SemiLight SemiConde" pitchFamily="34" charset="0"/>
                        </a:rPr>
                        <a:t> </a:t>
                      </a:r>
                      <a:endParaRPr lang="en-US" sz="1000" dirty="0">
                        <a:effectLst/>
                        <a:latin typeface="Bahnschrift SemiLight SemiConde" pitchFamily="34" charset="0"/>
                        <a:ea typeface="Times New Roman"/>
                      </a:endParaRPr>
                    </a:p>
                  </a:txBody>
                  <a:tcPr marL="9319" marR="9319" marT="9319" marB="9319" anchor="ctr"/>
                </a:tc>
              </a:tr>
              <a:tr h="279400">
                <a:tc vMerge="1">
                  <a:txBody>
                    <a:bodyPr/>
                    <a:lstStyle/>
                    <a:p>
                      <a:endParaRPr lang="en-US"/>
                    </a:p>
                  </a:txBody>
                  <a:tcPr/>
                </a:tc>
                <a:tc>
                  <a:txBody>
                    <a:bodyPr/>
                    <a:lstStyle/>
                    <a:p>
                      <a:pPr marL="0" marR="0" algn="ctr">
                        <a:spcBef>
                          <a:spcPts val="0"/>
                        </a:spcBef>
                        <a:spcAft>
                          <a:spcPts val="0"/>
                        </a:spcAft>
                      </a:pPr>
                      <a:r>
                        <a:rPr lang="en-US" sz="1050" dirty="0">
                          <a:effectLst/>
                          <a:latin typeface="Bahnschrift SemiLight SemiConde" pitchFamily="34" charset="0"/>
                        </a:rPr>
                        <a:t>Studio </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50" dirty="0">
                          <a:effectLst/>
                          <a:latin typeface="Bahnschrift SemiLight SemiConde" pitchFamily="34" charset="0"/>
                        </a:rPr>
                        <a:t>Ημιδιατροφή</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050" dirty="0" smtClean="0">
                          <a:effectLst/>
                          <a:latin typeface="Bahnschrift SemiLight SemiConde" pitchFamily="34" charset="0"/>
                          <a:ea typeface="Times New Roman"/>
                        </a:rPr>
                        <a:t>2</a:t>
                      </a:r>
                      <a:r>
                        <a:rPr lang="el-GR" sz="1050" dirty="0" smtClean="0">
                          <a:effectLst/>
                          <a:latin typeface="Bahnschrift SemiLight SemiConde" pitchFamily="34" charset="0"/>
                          <a:ea typeface="Times New Roman"/>
                        </a:rPr>
                        <a:t>60</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050" dirty="0" smtClean="0">
                          <a:effectLst/>
                          <a:latin typeface="Bahnschrift SemiLight SemiConde" pitchFamily="34" charset="0"/>
                          <a:ea typeface="Times New Roman"/>
                        </a:rPr>
                        <a:t>315</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050" dirty="0" smtClean="0">
                          <a:effectLst/>
                          <a:latin typeface="Bahnschrift SemiLight SemiConde" pitchFamily="34" charset="0"/>
                          <a:ea typeface="Times New Roman"/>
                        </a:rPr>
                        <a:t>375</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050" dirty="0" smtClean="0">
                          <a:effectLst/>
                          <a:latin typeface="Bahnschrift SemiLight SemiConde" pitchFamily="34" charset="0"/>
                          <a:ea typeface="Times New Roman"/>
                        </a:rPr>
                        <a:t>430</a:t>
                      </a:r>
                      <a:endParaRPr lang="en-US" sz="1050" dirty="0">
                        <a:effectLst/>
                        <a:latin typeface="Bahnschrift SemiLight SemiConde" pitchFamily="34" charset="0"/>
                        <a:ea typeface="Times New Roman"/>
                      </a:endParaRPr>
                    </a:p>
                  </a:txBody>
                  <a:tcPr marL="9319" marR="9319" marT="9319" marB="9319" anchor="ctr"/>
                </a:tc>
                <a:tc vMerge="1">
                  <a:txBody>
                    <a:bodyPr/>
                    <a:lstStyle/>
                    <a:p>
                      <a:endParaRPr lang="en-US"/>
                    </a:p>
                  </a:txBody>
                  <a:tcPr/>
                </a:tc>
              </a:tr>
              <a:tr h="312409">
                <a:tc vMerge="1">
                  <a:txBody>
                    <a:bodyPr/>
                    <a:lstStyle/>
                    <a:p>
                      <a:endParaRPr lang="en-US"/>
                    </a:p>
                  </a:txBody>
                  <a:tcPr/>
                </a:tc>
                <a:tc>
                  <a:txBody>
                    <a:bodyPr/>
                    <a:lstStyle/>
                    <a:p>
                      <a:pPr marL="0" marR="0" algn="ctr">
                        <a:spcBef>
                          <a:spcPts val="0"/>
                        </a:spcBef>
                        <a:spcAft>
                          <a:spcPts val="0"/>
                        </a:spcAft>
                      </a:pPr>
                      <a:r>
                        <a:rPr lang="en-US" sz="1050" dirty="0">
                          <a:effectLst/>
                          <a:latin typeface="Bahnschrift SemiLight SemiConde" pitchFamily="34" charset="0"/>
                        </a:rPr>
                        <a:t>Apartment</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50" dirty="0">
                          <a:effectLst/>
                          <a:latin typeface="Bahnschrift SemiLight SemiConde" pitchFamily="34" charset="0"/>
                        </a:rPr>
                        <a:t>Ημιδιατροφή</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050" dirty="0" smtClean="0">
                          <a:effectLst/>
                          <a:latin typeface="Bahnschrift SemiLight SemiConde" pitchFamily="34" charset="0"/>
                          <a:ea typeface="Times New Roman"/>
                        </a:rPr>
                        <a:t>285</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050" dirty="0" smtClean="0">
                          <a:effectLst/>
                          <a:latin typeface="Bahnschrift SemiLight SemiConde" pitchFamily="34" charset="0"/>
                          <a:ea typeface="Times New Roman"/>
                        </a:rPr>
                        <a:t>355</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050" dirty="0" smtClean="0">
                          <a:effectLst/>
                          <a:latin typeface="Bahnschrift SemiLight SemiConde" pitchFamily="34" charset="0"/>
                          <a:ea typeface="Times New Roman"/>
                        </a:rPr>
                        <a:t>425</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050" dirty="0" smtClean="0">
                          <a:effectLst/>
                          <a:latin typeface="Bahnschrift SemiLight SemiConde" pitchFamily="34" charset="0"/>
                          <a:ea typeface="Times New Roman"/>
                        </a:rPr>
                        <a:t>495</a:t>
                      </a:r>
                      <a:endParaRPr lang="en-US" sz="1050" dirty="0">
                        <a:effectLst/>
                        <a:latin typeface="Bahnschrift SemiLight SemiConde" pitchFamily="34" charset="0"/>
                        <a:ea typeface="Times New Roman"/>
                      </a:endParaRPr>
                    </a:p>
                  </a:txBody>
                  <a:tcPr marL="9319" marR="9319" marT="9319" marB="9319" anchor="ctr"/>
                </a:tc>
                <a:tc vMerge="1">
                  <a:txBody>
                    <a:bodyPr/>
                    <a:lstStyle/>
                    <a:p>
                      <a:endParaRPr lang="en-US"/>
                    </a:p>
                  </a:txBody>
                  <a:tcPr/>
                </a:tc>
              </a:tr>
              <a:tr h="340567">
                <a:tc rowSpan="2">
                  <a:txBody>
                    <a:bodyPr/>
                    <a:lstStyle/>
                    <a:p>
                      <a:pPr marL="0" marR="0" algn="ctr">
                        <a:spcBef>
                          <a:spcPts val="0"/>
                        </a:spcBef>
                        <a:spcAft>
                          <a:spcPts val="0"/>
                        </a:spcAft>
                      </a:pPr>
                      <a:r>
                        <a:rPr lang="en-US" sz="1200" dirty="0" smtClean="0">
                          <a:solidFill>
                            <a:schemeClr val="bg1"/>
                          </a:solidFill>
                          <a:effectLst/>
                          <a:latin typeface="Bahnschrift SemiLight SemiConde" pitchFamily="34" charset="0"/>
                          <a:ea typeface="Times New Roman"/>
                        </a:rPr>
                        <a:t>FOUR POINTS </a:t>
                      </a:r>
                    </a:p>
                    <a:p>
                      <a:pPr marL="0" marR="0" algn="ctr">
                        <a:spcBef>
                          <a:spcPts val="0"/>
                        </a:spcBef>
                        <a:spcAft>
                          <a:spcPts val="0"/>
                        </a:spcAft>
                      </a:pPr>
                      <a:r>
                        <a:rPr lang="en-US" sz="1200" dirty="0" smtClean="0">
                          <a:solidFill>
                            <a:schemeClr val="bg1"/>
                          </a:solidFill>
                          <a:effectLst/>
                          <a:latin typeface="Bahnschrift SemiLight SemiConde" pitchFamily="34" charset="0"/>
                          <a:ea typeface="Times New Roman"/>
                        </a:rPr>
                        <a:t>SHERATON 4*</a:t>
                      </a: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050" dirty="0" smtClean="0">
                          <a:effectLst/>
                          <a:latin typeface="Bahnschrift SemiLight SemiConde" pitchFamily="34" charset="0"/>
                        </a:rPr>
                        <a:t>Standard </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50" dirty="0" smtClean="0">
                          <a:effectLst/>
                          <a:latin typeface="Bahnschrift SemiLight SemiConde" pitchFamily="34" charset="0"/>
                        </a:rPr>
                        <a:t>Πρωινό</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050" dirty="0" smtClean="0">
                          <a:effectLst/>
                          <a:latin typeface="Bahnschrift SemiLight SemiConde" pitchFamily="34" charset="0"/>
                          <a:ea typeface="Times New Roman"/>
                        </a:rPr>
                        <a:t>260</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050" dirty="0" smtClean="0">
                          <a:effectLst/>
                          <a:latin typeface="Bahnschrift SemiLight SemiConde" pitchFamily="34" charset="0"/>
                          <a:ea typeface="Times New Roman"/>
                        </a:rPr>
                        <a:t>320</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050" dirty="0" smtClean="0">
                          <a:effectLst/>
                          <a:latin typeface="Bahnschrift SemiLight SemiConde" pitchFamily="34" charset="0"/>
                          <a:ea typeface="Times New Roman"/>
                        </a:rPr>
                        <a:t>380</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050" dirty="0" smtClean="0">
                          <a:effectLst/>
                          <a:latin typeface="Bahnschrift SemiLight SemiConde" pitchFamily="34" charset="0"/>
                          <a:ea typeface="Times New Roman"/>
                        </a:rPr>
                        <a:t>440</a:t>
                      </a:r>
                      <a:endParaRPr lang="en-US" sz="1050" dirty="0">
                        <a:effectLst/>
                        <a:latin typeface="Bahnschrift SemiLight SemiConde" pitchFamily="34" charset="0"/>
                        <a:ea typeface="Times New Roman"/>
                      </a:endParaRPr>
                    </a:p>
                  </a:txBody>
                  <a:tcPr marL="9319" marR="9319" marT="9319" marB="9319" anchor="ctr"/>
                </a:tc>
                <a:tc rowSpan="2">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l-GR" sz="1000" dirty="0" smtClean="0">
                          <a:effectLst/>
                          <a:latin typeface="Bahnschrift SemiLight SemiConde" pitchFamily="34" charset="0"/>
                        </a:rPr>
                        <a:t>Ημιδιατροφή €</a:t>
                      </a:r>
                      <a:r>
                        <a:rPr lang="en-US" sz="1000" dirty="0" smtClean="0">
                          <a:effectLst/>
                          <a:latin typeface="Bahnschrift SemiLight SemiConde" pitchFamily="34" charset="0"/>
                        </a:rPr>
                        <a:t>18</a:t>
                      </a:r>
                      <a:r>
                        <a:rPr lang="el-GR" sz="1000" dirty="0" smtClean="0">
                          <a:effectLst/>
                          <a:latin typeface="Bahnschrift SemiLight SemiConde" pitchFamily="34" charset="0"/>
                        </a:rPr>
                        <a:t> / δείπνο</a:t>
                      </a:r>
                      <a:r>
                        <a:rPr lang="en-US" sz="1000" dirty="0" smtClean="0">
                          <a:effectLst/>
                          <a:latin typeface="Bahnschrift SemiLight SemiConde" pitchFamily="34" charset="0"/>
                        </a:rPr>
                        <a:t> </a:t>
                      </a:r>
                      <a:endParaRPr lang="en-US" sz="1000" dirty="0">
                        <a:effectLst/>
                        <a:latin typeface="Bahnschrift SemiLight SemiConde" pitchFamily="34" charset="0"/>
                        <a:ea typeface="Times New Roman"/>
                      </a:endParaRPr>
                    </a:p>
                  </a:txBody>
                  <a:tcPr marL="9319" marR="9319" marT="9319" marB="9319" anchor="ctr"/>
                </a:tc>
              </a:tr>
              <a:tr h="337820">
                <a:tc vMerge="1">
                  <a:txBody>
                    <a:bodyPr/>
                    <a:lstStyle/>
                    <a:p>
                      <a:pPr marL="0" marR="0" algn="ctr">
                        <a:spcBef>
                          <a:spcPts val="0"/>
                        </a:spcBef>
                        <a:spcAft>
                          <a:spcPts val="0"/>
                        </a:spcAft>
                      </a:pP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050" dirty="0" smtClean="0">
                          <a:effectLst/>
                          <a:latin typeface="Bahnschrift SemiLight SemiConde" pitchFamily="34" charset="0"/>
                        </a:rPr>
                        <a:t>1 bed suite</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50" dirty="0" smtClean="0">
                          <a:effectLst/>
                          <a:latin typeface="Bahnschrift SemiLight SemiConde" pitchFamily="34" charset="0"/>
                        </a:rPr>
                        <a:t>Πρωινό</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050" dirty="0" smtClean="0">
                          <a:effectLst/>
                          <a:latin typeface="Bahnschrift SemiLight SemiConde" pitchFamily="34" charset="0"/>
                          <a:ea typeface="Times New Roman"/>
                        </a:rPr>
                        <a:t>340</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050" dirty="0" smtClean="0">
                          <a:effectLst/>
                          <a:latin typeface="Bahnschrift SemiLight SemiConde" pitchFamily="34" charset="0"/>
                          <a:ea typeface="Times New Roman"/>
                        </a:rPr>
                        <a:t>430</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050" dirty="0" smtClean="0">
                          <a:effectLst/>
                          <a:latin typeface="Bahnschrift SemiLight SemiConde" pitchFamily="34" charset="0"/>
                          <a:ea typeface="Times New Roman"/>
                        </a:rPr>
                        <a:t>515</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050" dirty="0" smtClean="0">
                          <a:effectLst/>
                          <a:latin typeface="Bahnschrift SemiLight SemiConde" pitchFamily="34" charset="0"/>
                          <a:ea typeface="Times New Roman"/>
                        </a:rPr>
                        <a:t>610</a:t>
                      </a:r>
                      <a:endParaRPr lang="en-US" sz="1050" dirty="0">
                        <a:effectLst/>
                        <a:latin typeface="Bahnschrift SemiLight SemiConde" pitchFamily="34" charset="0"/>
                        <a:ea typeface="Times New Roman"/>
                      </a:endParaRPr>
                    </a:p>
                  </a:txBody>
                  <a:tcPr marL="9319" marR="9319" marT="9319" marB="9319" anchor="ctr"/>
                </a:tc>
                <a:tc vMerge="1">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000" dirty="0">
                        <a:effectLst/>
                        <a:latin typeface="Bahnschrift SemiLight SemiConde" pitchFamily="34" charset="0"/>
                        <a:ea typeface="Times New Roman"/>
                      </a:endParaRPr>
                    </a:p>
                  </a:txBody>
                  <a:tcPr marL="9319" marR="9319" marT="9319" marB="9319" anchor="ctr"/>
                </a:tc>
              </a:tr>
              <a:tr h="304800">
                <a:tc rowSpan="3">
                  <a:txBody>
                    <a:bodyPr/>
                    <a:lstStyle/>
                    <a:p>
                      <a:pPr marL="0" marR="0" algn="ctr">
                        <a:spcBef>
                          <a:spcPts val="0"/>
                        </a:spcBef>
                        <a:spcAft>
                          <a:spcPts val="0"/>
                        </a:spcAft>
                      </a:pPr>
                      <a:r>
                        <a:rPr lang="en-US" sz="1200" dirty="0">
                          <a:solidFill>
                            <a:schemeClr val="bg1"/>
                          </a:solidFill>
                          <a:effectLst/>
                          <a:latin typeface="Bahnschrift SemiLight SemiConde" pitchFamily="34" charset="0"/>
                        </a:rPr>
                        <a:t>REGNUM 5* </a:t>
                      </a: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050">
                          <a:effectLst/>
                          <a:latin typeface="Bahnschrift SemiLight SemiConde" pitchFamily="34" charset="0"/>
                        </a:rPr>
                        <a:t>J. Suite</a:t>
                      </a:r>
                      <a:endParaRPr lang="en-US" sz="105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50" dirty="0">
                          <a:effectLst/>
                          <a:latin typeface="Bahnschrift SemiLight SemiConde" pitchFamily="34" charset="0"/>
                        </a:rPr>
                        <a:t>Πρωινό</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050" dirty="0" smtClean="0">
                          <a:effectLst/>
                          <a:latin typeface="Bahnschrift SemiLight SemiConde" pitchFamily="34" charset="0"/>
                          <a:ea typeface="Times New Roman"/>
                        </a:rPr>
                        <a:t>285</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050" dirty="0" smtClean="0">
                          <a:effectLst/>
                          <a:latin typeface="Bahnschrift SemiLight SemiConde" pitchFamily="34" charset="0"/>
                          <a:ea typeface="Times New Roman"/>
                        </a:rPr>
                        <a:t>365</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050" dirty="0" smtClean="0">
                          <a:effectLst/>
                          <a:latin typeface="Bahnschrift SemiLight SemiConde" pitchFamily="34" charset="0"/>
                          <a:ea typeface="Times New Roman"/>
                        </a:rPr>
                        <a:t>445</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050" dirty="0" smtClean="0">
                          <a:effectLst/>
                          <a:latin typeface="Bahnschrift SemiLight SemiConde" pitchFamily="34" charset="0"/>
                          <a:ea typeface="Times New Roman"/>
                        </a:rPr>
                        <a:t>515</a:t>
                      </a:r>
                      <a:endParaRPr lang="en-US" sz="1050" dirty="0">
                        <a:effectLst/>
                        <a:latin typeface="Bahnschrift SemiLight SemiConde" pitchFamily="34" charset="0"/>
                        <a:ea typeface="Times New Roman"/>
                      </a:endParaRPr>
                    </a:p>
                  </a:txBody>
                  <a:tcPr marL="9319" marR="9319" marT="9319" marB="9319" anchor="ctr"/>
                </a:tc>
                <a:tc rowSpan="3">
                  <a:txBody>
                    <a:bodyPr/>
                    <a:lstStyle/>
                    <a:p>
                      <a:pPr marL="0" marR="0" algn="ctr">
                        <a:spcBef>
                          <a:spcPts val="0"/>
                        </a:spcBef>
                        <a:spcAft>
                          <a:spcPts val="0"/>
                        </a:spcAft>
                      </a:pPr>
                      <a:r>
                        <a:rPr lang="el-GR" sz="1000" dirty="0">
                          <a:effectLst/>
                          <a:latin typeface="Bahnschrift SemiLight SemiConde" pitchFamily="34" charset="0"/>
                        </a:rPr>
                        <a:t>Ημιδιατροφή</a:t>
                      </a:r>
                      <a:r>
                        <a:rPr lang="en-US" sz="1000" dirty="0">
                          <a:effectLst/>
                          <a:latin typeface="Bahnschrift SemiLight SemiConde" pitchFamily="34" charset="0"/>
                        </a:rPr>
                        <a:t> €</a:t>
                      </a:r>
                      <a:r>
                        <a:rPr lang="en-US" sz="1000" dirty="0" smtClean="0">
                          <a:effectLst/>
                          <a:latin typeface="Bahnschrift SemiLight SemiConde" pitchFamily="34" charset="0"/>
                        </a:rPr>
                        <a:t>18 </a:t>
                      </a:r>
                      <a:r>
                        <a:rPr lang="en-US" sz="1000" dirty="0">
                          <a:effectLst/>
                          <a:latin typeface="Bahnschrift SemiLight SemiConde" pitchFamily="34" charset="0"/>
                        </a:rPr>
                        <a:t>/ </a:t>
                      </a:r>
                      <a:r>
                        <a:rPr lang="el-GR" sz="1000" dirty="0">
                          <a:effectLst/>
                          <a:latin typeface="Bahnschrift SemiLight SemiConde" pitchFamily="34" charset="0"/>
                        </a:rPr>
                        <a:t>δείπνο</a:t>
                      </a:r>
                      <a:endParaRPr lang="en-US" sz="1000" dirty="0">
                        <a:effectLst/>
                        <a:latin typeface="Bahnschrift SemiLight SemiConde" pitchFamily="34" charset="0"/>
                        <a:ea typeface="Times New Roman"/>
                      </a:endParaRPr>
                    </a:p>
                  </a:txBody>
                  <a:tcPr marL="9319" marR="9319" marT="9319" marB="9319" anchor="ctr"/>
                </a:tc>
              </a:tr>
              <a:tr h="330631">
                <a:tc vMerge="1">
                  <a:txBody>
                    <a:bodyPr/>
                    <a:lstStyle/>
                    <a:p>
                      <a:endParaRPr lang="en-US"/>
                    </a:p>
                  </a:txBody>
                  <a:tcPr/>
                </a:tc>
                <a:tc>
                  <a:txBody>
                    <a:bodyPr/>
                    <a:lstStyle/>
                    <a:p>
                      <a:pPr marL="0" marR="0" algn="ctr">
                        <a:spcBef>
                          <a:spcPts val="0"/>
                        </a:spcBef>
                        <a:spcAft>
                          <a:spcPts val="0"/>
                        </a:spcAft>
                      </a:pPr>
                      <a:r>
                        <a:rPr lang="el-GR" sz="1050" dirty="0">
                          <a:effectLst/>
                          <a:latin typeface="Bahnschrift SemiLight SemiConde" pitchFamily="34" charset="0"/>
                        </a:rPr>
                        <a:t>Ε</a:t>
                      </a:r>
                      <a:r>
                        <a:rPr lang="en-US" sz="1050" dirty="0">
                          <a:effectLst/>
                          <a:latin typeface="Bahnschrift SemiLight SemiConde" pitchFamily="34" charset="0"/>
                        </a:rPr>
                        <a:t>. Suite</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50" dirty="0">
                          <a:effectLst/>
                          <a:latin typeface="Bahnschrift SemiLight SemiConde" pitchFamily="34" charset="0"/>
                        </a:rPr>
                        <a:t>Πρωινό</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050" dirty="0" smtClean="0">
                          <a:effectLst/>
                          <a:latin typeface="Bahnschrift SemiLight SemiConde" pitchFamily="34" charset="0"/>
                          <a:ea typeface="Times New Roman"/>
                        </a:rPr>
                        <a:t>320</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050" dirty="0" smtClean="0">
                          <a:effectLst/>
                          <a:latin typeface="Bahnschrift SemiLight SemiConde" pitchFamily="34" charset="0"/>
                          <a:ea typeface="Times New Roman"/>
                        </a:rPr>
                        <a:t>395</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050" dirty="0" smtClean="0">
                          <a:effectLst/>
                          <a:latin typeface="Bahnschrift SemiLight SemiConde" pitchFamily="34" charset="0"/>
                          <a:ea typeface="Times New Roman"/>
                        </a:rPr>
                        <a:t>475</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050" dirty="0" smtClean="0">
                          <a:effectLst/>
                          <a:latin typeface="Bahnschrift SemiLight SemiConde" pitchFamily="34" charset="0"/>
                          <a:ea typeface="Times New Roman"/>
                        </a:rPr>
                        <a:t>555</a:t>
                      </a:r>
                      <a:endParaRPr lang="en-US" sz="1050" dirty="0">
                        <a:effectLst/>
                        <a:latin typeface="Bahnschrift SemiLight SemiConde" pitchFamily="34" charset="0"/>
                        <a:ea typeface="Times New Roman"/>
                      </a:endParaRPr>
                    </a:p>
                  </a:txBody>
                  <a:tcPr marL="9319" marR="9319" marT="9319" marB="9319" anchor="ctr"/>
                </a:tc>
                <a:tc vMerge="1">
                  <a:txBody>
                    <a:bodyPr/>
                    <a:lstStyle/>
                    <a:p>
                      <a:endParaRPr lang="en-US" dirty="0"/>
                    </a:p>
                  </a:txBody>
                  <a:tcPr/>
                </a:tc>
              </a:tr>
              <a:tr h="338667">
                <a:tc vMerge="1">
                  <a:txBody>
                    <a:bodyPr/>
                    <a:lstStyle/>
                    <a:p>
                      <a:endParaRPr lang="en-US"/>
                    </a:p>
                  </a:txBody>
                  <a:tcPr/>
                </a:tc>
                <a:tc>
                  <a:txBody>
                    <a:bodyPr/>
                    <a:lstStyle/>
                    <a:p>
                      <a:pPr marL="0" marR="0" algn="ctr">
                        <a:spcBef>
                          <a:spcPts val="0"/>
                        </a:spcBef>
                        <a:spcAft>
                          <a:spcPts val="0"/>
                        </a:spcAft>
                      </a:pPr>
                      <a:r>
                        <a:rPr lang="en-US" sz="1050">
                          <a:effectLst/>
                          <a:latin typeface="Bahnschrift SemiLight SemiConde" pitchFamily="34" charset="0"/>
                        </a:rPr>
                        <a:t>E. Suite Dlx</a:t>
                      </a:r>
                      <a:endParaRPr lang="en-US" sz="105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50" dirty="0">
                          <a:effectLst/>
                          <a:latin typeface="Bahnschrift SemiLight SemiConde" pitchFamily="34" charset="0"/>
                        </a:rPr>
                        <a:t>Πρωινό</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050" dirty="0" smtClean="0">
                          <a:effectLst/>
                          <a:latin typeface="Bahnschrift SemiLight SemiConde" pitchFamily="34" charset="0"/>
                          <a:ea typeface="Times New Roman"/>
                        </a:rPr>
                        <a:t>335</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050" dirty="0" smtClean="0">
                          <a:effectLst/>
                          <a:latin typeface="Bahnschrift SemiLight SemiConde" pitchFamily="34" charset="0"/>
                          <a:ea typeface="Times New Roman"/>
                        </a:rPr>
                        <a:t>420</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050" dirty="0" smtClean="0">
                          <a:effectLst/>
                          <a:latin typeface="Bahnschrift SemiLight SemiConde" pitchFamily="34" charset="0"/>
                          <a:ea typeface="Times New Roman"/>
                        </a:rPr>
                        <a:t>505</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050" dirty="0" smtClean="0">
                          <a:effectLst/>
                          <a:latin typeface="Bahnschrift SemiLight SemiConde" pitchFamily="34" charset="0"/>
                          <a:ea typeface="Times New Roman"/>
                        </a:rPr>
                        <a:t>590</a:t>
                      </a:r>
                      <a:endParaRPr lang="en-US" sz="1050" dirty="0">
                        <a:effectLst/>
                        <a:latin typeface="Bahnschrift SemiLight SemiConde" pitchFamily="34" charset="0"/>
                        <a:ea typeface="Times New Roman"/>
                      </a:endParaRPr>
                    </a:p>
                  </a:txBody>
                  <a:tcPr marL="9319" marR="9319" marT="9319" marB="9319" anchor="ctr"/>
                </a:tc>
                <a:tc vMerge="1">
                  <a:txBody>
                    <a:bodyPr/>
                    <a:lstStyle/>
                    <a:p>
                      <a:endParaRPr lang="en-US" dirty="0"/>
                    </a:p>
                  </a:txBody>
                  <a:tcPr/>
                </a:tc>
              </a:tr>
              <a:tr h="304368">
                <a:tc rowSpan="2">
                  <a:txBody>
                    <a:bodyPr/>
                    <a:lstStyle/>
                    <a:p>
                      <a:pPr marL="0" marR="0" algn="ctr">
                        <a:spcBef>
                          <a:spcPts val="0"/>
                        </a:spcBef>
                        <a:spcAft>
                          <a:spcPts val="0"/>
                        </a:spcAft>
                      </a:pPr>
                      <a:r>
                        <a:rPr lang="en-US" sz="1200" dirty="0">
                          <a:solidFill>
                            <a:schemeClr val="bg1"/>
                          </a:solidFill>
                          <a:effectLst/>
                          <a:latin typeface="Bahnschrift SemiLight SemiConde" pitchFamily="34" charset="0"/>
                        </a:rPr>
                        <a:t>GRAND HOTEL CASINO 4*</a:t>
                      </a: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050">
                          <a:effectLst/>
                          <a:latin typeface="Bahnschrift SemiLight SemiConde" pitchFamily="34" charset="0"/>
                        </a:rPr>
                        <a:t>Deluxe</a:t>
                      </a:r>
                      <a:endParaRPr lang="en-US" sz="105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50">
                          <a:effectLst/>
                          <a:latin typeface="Bahnschrift SemiLight SemiConde" pitchFamily="34" charset="0"/>
                        </a:rPr>
                        <a:t>Ημιδιατροφή</a:t>
                      </a:r>
                      <a:endParaRPr lang="en-US" sz="105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050" dirty="0" smtClean="0">
                          <a:effectLst/>
                          <a:latin typeface="Bahnschrift SemiLight SemiConde" pitchFamily="34" charset="0"/>
                          <a:ea typeface="Times New Roman"/>
                        </a:rPr>
                        <a:t>440</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050" dirty="0" smtClean="0">
                          <a:effectLst/>
                          <a:latin typeface="Bahnschrift SemiLight SemiConde" pitchFamily="34" charset="0"/>
                          <a:ea typeface="Times New Roman"/>
                        </a:rPr>
                        <a:t>570</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050" dirty="0" smtClean="0">
                          <a:effectLst/>
                          <a:latin typeface="Bahnschrift SemiLight SemiConde" pitchFamily="34" charset="0"/>
                          <a:ea typeface="Times New Roman"/>
                        </a:rPr>
                        <a:t>690</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050" dirty="0" smtClean="0">
                          <a:effectLst/>
                          <a:latin typeface="Bahnschrift SemiLight SemiConde" pitchFamily="34" charset="0"/>
                          <a:ea typeface="Times New Roman"/>
                        </a:rPr>
                        <a:t>810</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endParaRPr lang="en-US" sz="1000" dirty="0">
                        <a:effectLst/>
                        <a:latin typeface="Bahnschrift SemiLight SemiConde" pitchFamily="34" charset="0"/>
                        <a:ea typeface="Times New Roman"/>
                      </a:endParaRPr>
                    </a:p>
                  </a:txBody>
                  <a:tcPr marL="9319" marR="9319" marT="9319" marB="9319" anchor="ctr"/>
                </a:tc>
              </a:tr>
              <a:tr h="211235">
                <a:tc vMerge="1">
                  <a:txBody>
                    <a:bodyPr/>
                    <a:lstStyle/>
                    <a:p>
                      <a:endParaRPr lang="en-US"/>
                    </a:p>
                  </a:txBody>
                  <a:tcPr/>
                </a:tc>
                <a:tc>
                  <a:txBody>
                    <a:bodyPr/>
                    <a:lstStyle/>
                    <a:p>
                      <a:pPr marL="0" marR="0" algn="ctr">
                        <a:spcBef>
                          <a:spcPts val="0"/>
                        </a:spcBef>
                        <a:spcAft>
                          <a:spcPts val="0"/>
                        </a:spcAft>
                      </a:pPr>
                      <a:r>
                        <a:rPr lang="en-US" sz="1050">
                          <a:effectLst/>
                          <a:latin typeface="Bahnschrift SemiLight SemiConde" pitchFamily="34" charset="0"/>
                        </a:rPr>
                        <a:t>Apartment</a:t>
                      </a:r>
                      <a:endParaRPr lang="en-US" sz="105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50" dirty="0">
                          <a:effectLst/>
                          <a:latin typeface="Bahnschrift SemiLight SemiConde" pitchFamily="34" charset="0"/>
                        </a:rPr>
                        <a:t>Ημιδιατροφή</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050" dirty="0" smtClean="0">
                          <a:effectLst/>
                          <a:latin typeface="Bahnschrift SemiLight SemiConde" pitchFamily="34" charset="0"/>
                          <a:ea typeface="Times New Roman"/>
                        </a:rPr>
                        <a:t>545</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050" dirty="0" smtClean="0">
                          <a:effectLst/>
                          <a:latin typeface="Bahnschrift SemiLight SemiConde" pitchFamily="34" charset="0"/>
                          <a:ea typeface="Times New Roman"/>
                        </a:rPr>
                        <a:t>690</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050" dirty="0" smtClean="0">
                          <a:effectLst/>
                          <a:latin typeface="Bahnschrift SemiLight SemiConde" pitchFamily="34" charset="0"/>
                          <a:ea typeface="Times New Roman"/>
                        </a:rPr>
                        <a:t>850</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050" dirty="0" smtClean="0">
                          <a:effectLst/>
                          <a:latin typeface="Bahnschrift SemiLight SemiConde" pitchFamily="34" charset="0"/>
                          <a:ea typeface="Times New Roman"/>
                        </a:rPr>
                        <a:t>995</a:t>
                      </a:r>
                      <a:endParaRPr lang="en-US" sz="1050" dirty="0">
                        <a:effectLst/>
                        <a:latin typeface="Bahnschrift SemiLight SemiConde" pitchFamily="34" charset="0"/>
                        <a:ea typeface="Times New Roman"/>
                      </a:endParaRPr>
                    </a:p>
                  </a:txBody>
                  <a:tcPr marL="9319" marR="9319" marT="9319" marB="9319" anchor="ctr"/>
                </a:tc>
                <a:tc>
                  <a:txBody>
                    <a:bodyPr/>
                    <a:lstStyle/>
                    <a:p>
                      <a:endParaRPr lang="en-US"/>
                    </a:p>
                  </a:txBody>
                  <a:tcPr/>
                </a:tc>
              </a:tr>
              <a:tr h="211235">
                <a:tc>
                  <a:txBody>
                    <a:bodyPr/>
                    <a:lstStyle/>
                    <a:p>
                      <a:pPr marL="0" marR="0" algn="ctr">
                        <a:spcBef>
                          <a:spcPts val="0"/>
                        </a:spcBef>
                        <a:spcAft>
                          <a:spcPts val="0"/>
                        </a:spcAft>
                      </a:pPr>
                      <a:r>
                        <a:rPr lang="en-US" sz="1200" dirty="0" smtClean="0">
                          <a:solidFill>
                            <a:schemeClr val="bg1"/>
                          </a:solidFill>
                          <a:effectLst/>
                          <a:latin typeface="Bahnschrift SemiLight SemiConde" pitchFamily="34" charset="0"/>
                        </a:rPr>
                        <a:t>PREMIER</a:t>
                      </a:r>
                      <a:r>
                        <a:rPr lang="en-US" sz="1200" baseline="0" dirty="0" smtClean="0">
                          <a:solidFill>
                            <a:schemeClr val="bg1"/>
                          </a:solidFill>
                          <a:effectLst/>
                          <a:latin typeface="Bahnschrift SemiLight SemiConde" pitchFamily="34" charset="0"/>
                        </a:rPr>
                        <a:t> </a:t>
                      </a:r>
                      <a:r>
                        <a:rPr lang="en-US" sz="1200" dirty="0" smtClean="0">
                          <a:solidFill>
                            <a:schemeClr val="bg1"/>
                          </a:solidFill>
                          <a:effectLst/>
                          <a:latin typeface="Bahnschrift SemiLight SemiConde" pitchFamily="34" charset="0"/>
                        </a:rPr>
                        <a:t>5</a:t>
                      </a:r>
                      <a:r>
                        <a:rPr lang="en-US" sz="1200" dirty="0">
                          <a:solidFill>
                            <a:schemeClr val="bg1"/>
                          </a:solidFill>
                          <a:effectLst/>
                          <a:latin typeface="Bahnschrift SemiLight SemiConde" pitchFamily="34" charset="0"/>
                        </a:rPr>
                        <a:t>*</a:t>
                      </a: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GB" sz="1050" dirty="0" smtClean="0">
                          <a:effectLst/>
                          <a:latin typeface="Bahnschrift SemiLight SemiConde" pitchFamily="34" charset="0"/>
                        </a:rPr>
                        <a:t>Executive </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50" dirty="0">
                          <a:effectLst/>
                          <a:latin typeface="Bahnschrift SemiLight SemiConde" pitchFamily="34" charset="0"/>
                        </a:rPr>
                        <a:t>Πρωινό</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050" dirty="0" smtClean="0">
                          <a:effectLst/>
                          <a:latin typeface="Bahnschrift SemiLight SemiConde" pitchFamily="34" charset="0"/>
                          <a:ea typeface="Times New Roman"/>
                        </a:rPr>
                        <a:t>350</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050" dirty="0" smtClean="0">
                          <a:effectLst/>
                          <a:latin typeface="Bahnschrift SemiLight SemiConde" pitchFamily="34" charset="0"/>
                          <a:ea typeface="Times New Roman"/>
                        </a:rPr>
                        <a:t>440</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050" dirty="0" smtClean="0">
                          <a:effectLst/>
                          <a:latin typeface="Bahnschrift SemiLight SemiConde" pitchFamily="34" charset="0"/>
                          <a:ea typeface="Times New Roman"/>
                        </a:rPr>
                        <a:t>-</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050" dirty="0" smtClean="0">
                          <a:effectLst/>
                          <a:latin typeface="Bahnschrift SemiLight SemiConde" pitchFamily="34" charset="0"/>
                          <a:ea typeface="Times New Roman"/>
                        </a:rPr>
                        <a:t>-</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00" dirty="0">
                          <a:effectLst/>
                          <a:latin typeface="Bahnschrift SemiLight SemiConde" pitchFamily="34" charset="0"/>
                        </a:rPr>
                        <a:t>Ημιδιατροφή €</a:t>
                      </a:r>
                      <a:r>
                        <a:rPr lang="en-GB" sz="1000" dirty="0" smtClean="0">
                          <a:effectLst/>
                          <a:latin typeface="Bahnschrift SemiLight SemiConde" pitchFamily="34" charset="0"/>
                        </a:rPr>
                        <a:t>20</a:t>
                      </a:r>
                      <a:r>
                        <a:rPr lang="el-GR" sz="1000" dirty="0" smtClean="0">
                          <a:effectLst/>
                          <a:latin typeface="Bahnschrift SemiLight SemiConde" pitchFamily="34" charset="0"/>
                        </a:rPr>
                        <a:t> </a:t>
                      </a:r>
                      <a:r>
                        <a:rPr lang="el-GR" sz="1000" dirty="0">
                          <a:effectLst/>
                          <a:latin typeface="Bahnschrift SemiLight SemiConde" pitchFamily="34" charset="0"/>
                        </a:rPr>
                        <a:t>/ δείπνο</a:t>
                      </a:r>
                      <a:endParaRPr lang="en-US" sz="1000" dirty="0">
                        <a:effectLst/>
                        <a:latin typeface="Bahnschrift SemiLight SemiConde" pitchFamily="34" charset="0"/>
                        <a:ea typeface="Times New Roman"/>
                      </a:endParaRPr>
                    </a:p>
                  </a:txBody>
                  <a:tcPr marL="9319" marR="9319" marT="9319" marB="9319" anchor="ctr"/>
                </a:tc>
              </a:tr>
            </a:tbl>
          </a:graphicData>
        </a:graphic>
      </p:graphicFrame>
    </p:spTree>
    <p:extLst>
      <p:ext uri="{BB962C8B-B14F-4D97-AF65-F5344CB8AC3E}">
        <p14:creationId xmlns:p14="http://schemas.microsoft.com/office/powerpoint/2010/main" val="8456279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gpmel\Desktop\ΜΠΑΝΣΚΟ ΕΚΔΡΟΜΕΣ ΠΡΩΤΟΧΡΟΝΙΑ 202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2367" y="-592839"/>
            <a:ext cx="5017307" cy="325278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 xmlns:a16="http://schemas.microsoft.com/office/drawing/2014/main" id="{C932C3B1-5180-1A8F-BB7A-115704139891}"/>
              </a:ext>
            </a:extLst>
          </p:cNvPr>
          <p:cNvSpPr txBox="1"/>
          <p:nvPr/>
        </p:nvSpPr>
        <p:spPr>
          <a:xfrm>
            <a:off x="-1" y="1613761"/>
            <a:ext cx="2482965" cy="646331"/>
          </a:xfrm>
          <a:prstGeom prst="rect">
            <a:avLst/>
          </a:prstGeom>
          <a:noFill/>
        </p:spPr>
        <p:txBody>
          <a:bodyPr wrap="square">
            <a:spAutoFit/>
          </a:bodyPr>
          <a:lstStyle/>
          <a:p>
            <a:pPr algn="ctr"/>
            <a:r>
              <a:rPr lang="el-GR" sz="1200" dirty="0" smtClean="0">
                <a:solidFill>
                  <a:schemeClr val="accent2">
                    <a:lumMod val="75000"/>
                    <a:lumOff val="25000"/>
                  </a:schemeClr>
                </a:solidFill>
                <a:latin typeface="Bahnschrift SemiLight SemiConde" panose="020B0502040204020203" pitchFamily="34" charset="0"/>
              </a:rPr>
              <a:t>Οι τιμές είναι κατ άτομο </a:t>
            </a:r>
          </a:p>
          <a:p>
            <a:pPr algn="ctr"/>
            <a:r>
              <a:rPr lang="el-GR" sz="1200" dirty="0" smtClean="0">
                <a:solidFill>
                  <a:schemeClr val="accent2">
                    <a:lumMod val="75000"/>
                    <a:lumOff val="25000"/>
                  </a:schemeClr>
                </a:solidFill>
                <a:latin typeface="Bahnschrift SemiLight SemiConde" panose="020B0502040204020203" pitchFamily="34" charset="0"/>
              </a:rPr>
              <a:t>για το πακέτο εκδρομής</a:t>
            </a:r>
          </a:p>
          <a:p>
            <a:pPr algn="ctr"/>
            <a:r>
              <a:rPr lang="el-GR" sz="1200" dirty="0" smtClean="0">
                <a:solidFill>
                  <a:schemeClr val="accent2">
                    <a:lumMod val="75000"/>
                    <a:lumOff val="25000"/>
                  </a:schemeClr>
                </a:solidFill>
                <a:latin typeface="Bahnschrift SemiLight SemiConde" panose="020B0502040204020203" pitchFamily="34" charset="0"/>
              </a:rPr>
              <a:t>( μεταφορές – διαμονή – διατροφή )</a:t>
            </a:r>
            <a:endParaRPr lang="en-US" sz="1200" dirty="0">
              <a:solidFill>
                <a:schemeClr val="accent2">
                  <a:lumMod val="75000"/>
                  <a:lumOff val="25000"/>
                </a:schemeClr>
              </a:solidFill>
              <a:latin typeface="Bahnschrift SemiLight SemiConde" panose="020B0502040204020203" pitchFamily="34" charset="0"/>
            </a:endParaRPr>
          </a:p>
        </p:txBody>
      </p:sp>
      <p:pic>
        <p:nvPicPr>
          <p:cNvPr id="10" name="Picture 9">
            <a:extLst>
              <a:ext uri="{FF2B5EF4-FFF2-40B4-BE49-F238E27FC236}">
                <a16:creationId xmlns="" xmlns:a16="http://schemas.microsoft.com/office/drawing/2014/main" id="{BB9F5F15-3532-7250-7C8A-3909A9D181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7303" y="4752710"/>
            <a:ext cx="1707197" cy="2276263"/>
          </a:xfrm>
          <a:solidFill>
            <a:srgbClr val="FFC000"/>
          </a:solidFill>
          <a:ln w="57150">
            <a:solidFill>
              <a:schemeClr val="bg1"/>
            </a:solidFill>
          </a:ln>
          <a:effectLst>
            <a:outerShdw blurRad="50800" dist="38100" dir="10800000" algn="r" rotWithShape="0">
              <a:prstClr val="black">
                <a:alpha val="40000"/>
              </a:prstClr>
            </a:outerShdw>
          </a:effectLst>
        </p:spPr>
      </p:pic>
      <p:pic>
        <p:nvPicPr>
          <p:cNvPr id="12" name="Picture 11">
            <a:extLst>
              <a:ext uri="{FF2B5EF4-FFF2-40B4-BE49-F238E27FC236}">
                <a16:creationId xmlns="" xmlns:a16="http://schemas.microsoft.com/office/drawing/2014/main" id="{838A0CAB-3015-CA67-8A6E-81FF586B503D}"/>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850527" y="8600532"/>
            <a:ext cx="2711817" cy="2015079"/>
          </a:xfrm>
          <a:solidFill>
            <a:srgbClr val="FFC000"/>
          </a:solidFill>
          <a:ln w="57150">
            <a:solidFill>
              <a:schemeClr val="bg1"/>
            </a:solidFill>
          </a:ln>
          <a:effectLst>
            <a:outerShdw blurRad="50800" dist="38100" dir="10800000" algn="r" rotWithShape="0">
              <a:prstClr val="black">
                <a:alpha val="40000"/>
              </a:prstClr>
            </a:outerShdw>
          </a:effectLst>
        </p:spPr>
      </p:pic>
      <p:pic>
        <p:nvPicPr>
          <p:cNvPr id="3074" name="Picture 2" descr="Where to Go in Plaka: A Guide to the Neighborhood of the Gods - Greece Is">
            <a:extLst>
              <a:ext uri="{FF2B5EF4-FFF2-40B4-BE49-F238E27FC236}">
                <a16:creationId xmlns="" xmlns:a16="http://schemas.microsoft.com/office/drawing/2014/main" id="{2ACA7C5B-32C5-7820-03F5-418ADA355BB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200087" y="6750497"/>
            <a:ext cx="1984475" cy="2276264"/>
          </a:xfrm>
          <a:solidFill>
            <a:srgbClr val="FFC000"/>
          </a:solidFill>
          <a:ln w="57150">
            <a:solidFill>
              <a:schemeClr val="bg1"/>
            </a:solidFill>
          </a:ln>
          <a:effectLst>
            <a:outerShdw blurRad="50800" dist="38100" dir="10800000" algn="r" rotWithShape="0">
              <a:prstClr val="black">
                <a:alpha val="40000"/>
              </a:prstClr>
            </a:outerShdw>
          </a:effectLst>
        </p:spPr>
      </p:pic>
      <p:pic>
        <p:nvPicPr>
          <p:cNvPr id="6" name="Picture 5">
            <a:extLst>
              <a:ext uri="{FF2B5EF4-FFF2-40B4-BE49-F238E27FC236}">
                <a16:creationId xmlns="" xmlns:a16="http://schemas.microsoft.com/office/drawing/2014/main" id="{0E78B415-CB86-66B9-3613-C60060091164}"/>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189813" y="6819830"/>
            <a:ext cx="3234979" cy="2076151"/>
          </a:xfrm>
          <a:solidFill>
            <a:srgbClr val="FFC000"/>
          </a:solidFill>
          <a:ln w="57150">
            <a:solidFill>
              <a:schemeClr val="bg1"/>
            </a:solidFill>
          </a:ln>
          <a:effectLst>
            <a:outerShdw blurRad="50800" dist="38100" dir="10800000" algn="r" rotWithShape="0">
              <a:prstClr val="black">
                <a:alpha val="40000"/>
              </a:prstClr>
            </a:outerShdw>
          </a:effectLst>
        </p:spPr>
      </p:pic>
      <p:pic>
        <p:nvPicPr>
          <p:cNvPr id="8" name="Picture 7">
            <a:extLst>
              <a:ext uri="{FF2B5EF4-FFF2-40B4-BE49-F238E27FC236}">
                <a16:creationId xmlns="" xmlns:a16="http://schemas.microsoft.com/office/drawing/2014/main" id="{19CCD3A6-590F-7948-C336-E9EC27D873B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7534" y="8674981"/>
            <a:ext cx="2794055" cy="1727391"/>
          </a:xfrm>
          <a:solidFill>
            <a:srgbClr val="FFC000"/>
          </a:solidFill>
          <a:ln w="57150">
            <a:solidFill>
              <a:schemeClr val="bg1"/>
            </a:solidFill>
          </a:ln>
          <a:effectLst>
            <a:outerShdw blurRad="50800" dist="38100" dir="10800000" algn="r" rotWithShape="0">
              <a:prstClr val="black">
                <a:alpha val="40000"/>
              </a:prstClr>
            </a:outerShdw>
          </a:effectLst>
        </p:spPr>
      </p:pic>
      <p:pic>
        <p:nvPicPr>
          <p:cNvPr id="4" name="Picture 3">
            <a:extLst>
              <a:ext uri="{FF2B5EF4-FFF2-40B4-BE49-F238E27FC236}">
                <a16:creationId xmlns="" xmlns:a16="http://schemas.microsoft.com/office/drawing/2014/main" id="{4818675F-8198-0149-E65B-8020DA4BE5A3}"/>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1391506" y="4708952"/>
            <a:ext cx="2182919" cy="2060606"/>
          </a:xfrm>
          <a:solidFill>
            <a:srgbClr val="FFC000"/>
          </a:solidFill>
          <a:ln w="57150">
            <a:solidFill>
              <a:schemeClr val="bg1"/>
            </a:solidFill>
          </a:ln>
          <a:effectLst>
            <a:outerShdw blurRad="50800" dist="38100" dir="10800000" algn="r" rotWithShape="0">
              <a:prstClr val="black">
                <a:alpha val="40000"/>
              </a:prstClr>
            </a:outerShdw>
          </a:effectLst>
        </p:spPr>
      </p:pic>
      <p:sp>
        <p:nvSpPr>
          <p:cNvPr id="15" name="Rectangle 14">
            <a:extLst>
              <a:ext uri="{FF2B5EF4-FFF2-40B4-BE49-F238E27FC236}">
                <a16:creationId xmlns="" xmlns:a16="http://schemas.microsoft.com/office/drawing/2014/main" id="{3B1A667E-3D57-C626-80A8-CEBAA08E2EA9}"/>
              </a:ext>
            </a:extLst>
          </p:cNvPr>
          <p:cNvSpPr/>
          <p:nvPr/>
        </p:nvSpPr>
        <p:spPr>
          <a:xfrm>
            <a:off x="-249449" y="348342"/>
            <a:ext cx="3831037" cy="816429"/>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lumMod val="75000"/>
                </a:schemeClr>
              </a:solidFill>
            </a:endParaRPr>
          </a:p>
        </p:txBody>
      </p:sp>
      <p:sp>
        <p:nvSpPr>
          <p:cNvPr id="16" name="Google Shape;94;p15">
            <a:extLst>
              <a:ext uri="{FF2B5EF4-FFF2-40B4-BE49-F238E27FC236}">
                <a16:creationId xmlns="" xmlns:a16="http://schemas.microsoft.com/office/drawing/2014/main" id="{BC90A0DA-AC6A-BB4D-F7A4-B1670D522E80}"/>
              </a:ext>
            </a:extLst>
          </p:cNvPr>
          <p:cNvSpPr txBox="1"/>
          <p:nvPr/>
        </p:nvSpPr>
        <p:spPr>
          <a:xfrm>
            <a:off x="136464" y="479557"/>
            <a:ext cx="3059209" cy="553998"/>
          </a:xfrm>
          <a:prstGeom prst="rect">
            <a:avLst/>
          </a:prstGeom>
          <a:noFill/>
          <a:ln>
            <a:noFill/>
          </a:ln>
        </p:spPr>
        <p:txBody>
          <a:bodyPr spcFirstLastPara="1" wrap="square" lIns="0" tIns="0" rIns="0" bIns="0" anchor="t" anchorCtr="0">
            <a:spAutoFit/>
          </a:bodyPr>
          <a:lstStyle/>
          <a:p>
            <a:pPr marL="0" lvl="0" indent="0" algn="ctr" rtl="0">
              <a:spcBef>
                <a:spcPts val="0"/>
              </a:spcBef>
              <a:spcAft>
                <a:spcPts val="0"/>
              </a:spcAft>
              <a:buNone/>
            </a:pPr>
            <a:r>
              <a:rPr lang="el-GR" sz="3600" b="1" dirty="0" smtClean="0">
                <a:solidFill>
                  <a:schemeClr val="accent2">
                    <a:lumMod val="75000"/>
                    <a:lumOff val="25000"/>
                  </a:schemeClr>
                </a:solidFill>
                <a:effectLst>
                  <a:outerShdw blurRad="38100" dist="38100" dir="2700000" algn="tl">
                    <a:srgbClr val="000000">
                      <a:alpha val="43137"/>
                    </a:srgbClr>
                  </a:outerShdw>
                </a:effectLst>
                <a:latin typeface="Bahnschrift SemiLight SemiConde" panose="020B0502040204020203" pitchFamily="34" charset="0"/>
                <a:ea typeface="Forum"/>
                <a:cs typeface="Forum"/>
                <a:sym typeface="Forum"/>
              </a:rPr>
              <a:t>ΤΙΜΟΚΑΤΑΛΟΓΟΣ</a:t>
            </a:r>
            <a:endParaRPr sz="3600" b="1" dirty="0">
              <a:solidFill>
                <a:schemeClr val="accent2">
                  <a:lumMod val="75000"/>
                  <a:lumOff val="25000"/>
                </a:schemeClr>
              </a:solidFill>
              <a:effectLst>
                <a:outerShdw blurRad="38100" dist="38100" dir="2700000" algn="tl">
                  <a:srgbClr val="000000">
                    <a:alpha val="43137"/>
                  </a:srgbClr>
                </a:outerShdw>
              </a:effectLst>
              <a:latin typeface="Bahnschrift SemiLight SemiConde" panose="020B0502040204020203" pitchFamily="34" charset="0"/>
              <a:ea typeface="Forum"/>
              <a:cs typeface="Forum"/>
              <a:sym typeface="Forum"/>
            </a:endParaRPr>
          </a:p>
        </p:txBody>
      </p:sp>
      <p:sp>
        <p:nvSpPr>
          <p:cNvPr id="13" name="Google Shape;94;p15">
            <a:extLst>
              <a:ext uri="{FF2B5EF4-FFF2-40B4-BE49-F238E27FC236}">
                <a16:creationId xmlns="" xmlns:a16="http://schemas.microsoft.com/office/drawing/2014/main" id="{BC90A0DA-AC6A-BB4D-F7A4-B1670D522E80}"/>
              </a:ext>
            </a:extLst>
          </p:cNvPr>
          <p:cNvSpPr txBox="1"/>
          <p:nvPr/>
        </p:nvSpPr>
        <p:spPr>
          <a:xfrm>
            <a:off x="1807303" y="2739129"/>
            <a:ext cx="3849780" cy="553998"/>
          </a:xfrm>
          <a:prstGeom prst="rect">
            <a:avLst/>
          </a:prstGeom>
          <a:noFill/>
          <a:ln>
            <a:noFill/>
          </a:ln>
        </p:spPr>
        <p:txBody>
          <a:bodyPr spcFirstLastPara="1" wrap="square" lIns="0" tIns="0" rIns="0" bIns="0" anchor="t" anchorCtr="0">
            <a:spAutoFit/>
          </a:bodyPr>
          <a:lstStyle/>
          <a:p>
            <a:pPr marL="0" lvl="0" indent="0" algn="ctr" rtl="0">
              <a:spcBef>
                <a:spcPts val="0"/>
              </a:spcBef>
              <a:spcAft>
                <a:spcPts val="0"/>
              </a:spcAft>
              <a:buNone/>
            </a:pPr>
            <a:r>
              <a:rPr lang="el-GR" sz="3600" b="1" dirty="0" smtClean="0">
                <a:solidFill>
                  <a:schemeClr val="accent2">
                    <a:lumMod val="75000"/>
                    <a:lumOff val="25000"/>
                  </a:schemeClr>
                </a:solidFill>
                <a:effectLst>
                  <a:outerShdw blurRad="38100" dist="38100" dir="2700000" algn="tl">
                    <a:srgbClr val="000000">
                      <a:alpha val="43137"/>
                    </a:srgbClr>
                  </a:outerShdw>
                </a:effectLst>
                <a:latin typeface="Bahnschrift SemiLight SemiConde" panose="020B0502040204020203" pitchFamily="34" charset="0"/>
                <a:ea typeface="Forum"/>
                <a:cs typeface="Forum"/>
                <a:sym typeface="Forum"/>
              </a:rPr>
              <a:t>ΠΡΩΤΟΧΡΟΝΙΑ 202</a:t>
            </a:r>
            <a:r>
              <a:rPr lang="en-US" sz="3600" b="1" dirty="0" smtClean="0">
                <a:solidFill>
                  <a:schemeClr val="accent2">
                    <a:lumMod val="75000"/>
                    <a:lumOff val="25000"/>
                  </a:schemeClr>
                </a:solidFill>
                <a:effectLst>
                  <a:outerShdw blurRad="38100" dist="38100" dir="2700000" algn="tl">
                    <a:srgbClr val="000000">
                      <a:alpha val="43137"/>
                    </a:srgbClr>
                  </a:outerShdw>
                </a:effectLst>
                <a:latin typeface="Bahnschrift SemiLight SemiConde" panose="020B0502040204020203" pitchFamily="34" charset="0"/>
                <a:ea typeface="Forum"/>
                <a:cs typeface="Forum"/>
                <a:sym typeface="Forum"/>
              </a:rPr>
              <a:t>5</a:t>
            </a:r>
            <a:endParaRPr sz="3600" b="1" dirty="0">
              <a:solidFill>
                <a:schemeClr val="accent2">
                  <a:lumMod val="75000"/>
                  <a:lumOff val="25000"/>
                </a:schemeClr>
              </a:solidFill>
              <a:effectLst>
                <a:outerShdw blurRad="38100" dist="38100" dir="2700000" algn="tl">
                  <a:srgbClr val="000000">
                    <a:alpha val="43137"/>
                  </a:srgbClr>
                </a:outerShdw>
              </a:effectLst>
              <a:latin typeface="Bahnschrift SemiLight SemiConde" panose="020B0502040204020203" pitchFamily="34" charset="0"/>
              <a:ea typeface="Forum"/>
              <a:cs typeface="Forum"/>
              <a:sym typeface="Forum"/>
            </a:endParaRPr>
          </a:p>
        </p:txBody>
      </p:sp>
      <p:graphicFrame>
        <p:nvGraphicFramePr>
          <p:cNvPr id="3" name="Πίνακας 2"/>
          <p:cNvGraphicFramePr>
            <a:graphicFrameLocks noGrp="1"/>
          </p:cNvGraphicFramePr>
          <p:nvPr>
            <p:extLst>
              <p:ext uri="{D42A27DB-BD31-4B8C-83A1-F6EECF244321}">
                <p14:modId xmlns:p14="http://schemas.microsoft.com/office/powerpoint/2010/main" val="2627004490"/>
              </p:ext>
            </p:extLst>
          </p:nvPr>
        </p:nvGraphicFramePr>
        <p:xfrm>
          <a:off x="225619" y="3447816"/>
          <a:ext cx="7055713" cy="1679370"/>
        </p:xfrm>
        <a:graphic>
          <a:graphicData uri="http://schemas.openxmlformats.org/drawingml/2006/table">
            <a:tbl>
              <a:tblPr firstRow="1" firstCol="1" bandRow="1">
                <a:tableStyleId>{5C22544A-7EE6-4342-B048-85BDC9FD1C3A}</a:tableStyleId>
              </a:tblPr>
              <a:tblGrid>
                <a:gridCol w="2563887"/>
                <a:gridCol w="1190521"/>
                <a:gridCol w="1106128"/>
                <a:gridCol w="815112"/>
                <a:gridCol w="1380065"/>
              </a:tblGrid>
              <a:tr h="689622">
                <a:tc gridSpan="3">
                  <a:txBody>
                    <a:bodyPr/>
                    <a:lstStyle/>
                    <a:p>
                      <a:pPr marL="0" marR="0" algn="ctr">
                        <a:spcBef>
                          <a:spcPts val="0"/>
                        </a:spcBef>
                        <a:spcAft>
                          <a:spcPts val="0"/>
                        </a:spcAft>
                      </a:pPr>
                      <a:r>
                        <a:rPr lang="el-GR" sz="1200" dirty="0">
                          <a:effectLst/>
                          <a:latin typeface="Bahnschrift SemiLight SemiConde" pitchFamily="34" charset="0"/>
                        </a:rPr>
                        <a:t>Βραδινές αναχωρήσεις</a:t>
                      </a:r>
                      <a:endParaRPr lang="en-US" sz="1200" dirty="0">
                        <a:effectLst/>
                        <a:latin typeface="Bahnschrift SemiLight SemiConde" pitchFamily="34" charset="0"/>
                        <a:ea typeface="Times New Roman"/>
                      </a:endParaRPr>
                    </a:p>
                  </a:txBody>
                  <a:tcPr marL="9319" marR="9319" marT="9319" marB="9319" anchor="ctr"/>
                </a:tc>
                <a:tc hMerge="1">
                  <a:txBody>
                    <a:bodyPr/>
                    <a:lstStyle/>
                    <a:p>
                      <a:endParaRPr lang="en-US"/>
                    </a:p>
                  </a:txBody>
                  <a:tcPr/>
                </a:tc>
                <a:tc hMerge="1">
                  <a:txBody>
                    <a:bodyPr/>
                    <a:lstStyle/>
                    <a:p>
                      <a:endParaRPr lang="en-US"/>
                    </a:p>
                  </a:txBody>
                  <a:tcPr/>
                </a:tc>
                <a:tc>
                  <a:txBody>
                    <a:bodyPr/>
                    <a:lstStyle/>
                    <a:p>
                      <a:pPr marL="0" marR="0" algn="ctr">
                        <a:spcBef>
                          <a:spcPts val="0"/>
                        </a:spcBef>
                        <a:spcAft>
                          <a:spcPts val="0"/>
                        </a:spcAft>
                      </a:pPr>
                      <a:r>
                        <a:rPr lang="el-GR" sz="1000" b="1" dirty="0" smtClean="0">
                          <a:solidFill>
                            <a:schemeClr val="bg1"/>
                          </a:solidFill>
                          <a:effectLst/>
                          <a:latin typeface="Bahnschrift SemiLight SemiConde" pitchFamily="34" charset="0"/>
                        </a:rPr>
                        <a:t>29/12 – 2/1</a:t>
                      </a:r>
                      <a:endParaRPr lang="en-US" sz="1000" b="1"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rowSpan="2">
                  <a:txBody>
                    <a:bodyPr/>
                    <a:lstStyle/>
                    <a:p>
                      <a:pPr marL="0" marR="0" algn="ctr">
                        <a:spcBef>
                          <a:spcPts val="0"/>
                        </a:spcBef>
                        <a:spcAft>
                          <a:spcPts val="0"/>
                        </a:spcAft>
                      </a:pPr>
                      <a:r>
                        <a:rPr lang="el-GR" sz="1000" dirty="0">
                          <a:effectLst/>
                          <a:latin typeface="Bahnschrift SemiLight SemiConde" pitchFamily="34" charset="0"/>
                        </a:rPr>
                        <a:t>Σημειώσεις</a:t>
                      </a:r>
                      <a:endParaRPr lang="en-US" sz="1000" dirty="0">
                        <a:effectLst/>
                        <a:latin typeface="Bahnschrift SemiLight SemiConde" pitchFamily="34" charset="0"/>
                      </a:endParaRPr>
                    </a:p>
                    <a:p>
                      <a:pPr marL="0" marR="0" algn="ctr">
                        <a:spcBef>
                          <a:spcPts val="0"/>
                        </a:spcBef>
                        <a:spcAft>
                          <a:spcPts val="0"/>
                        </a:spcAft>
                      </a:pPr>
                      <a:r>
                        <a:rPr lang="el-GR" sz="1000" dirty="0">
                          <a:effectLst/>
                          <a:latin typeface="Bahnschrift SemiLight SemiConde" pitchFamily="34" charset="0"/>
                        </a:rPr>
                        <a:t>προαιρετικό επιπλέον κόστος για </a:t>
                      </a:r>
                      <a:r>
                        <a:rPr lang="el-GR" sz="1000" dirty="0" smtClean="0">
                          <a:effectLst/>
                          <a:latin typeface="Bahnschrift SemiLight SemiConde" pitchFamily="34" charset="0"/>
                        </a:rPr>
                        <a:t>ημιδιατροφή</a:t>
                      </a:r>
                      <a:endParaRPr lang="en-US" sz="1000" dirty="0" smtClean="0">
                        <a:effectLst/>
                        <a:latin typeface="Bahnschrift SemiLight SemiConde" pitchFamily="34" charset="0"/>
                      </a:endParaRPr>
                    </a:p>
                    <a:p>
                      <a:pPr marL="0" marR="0" algn="ctr">
                        <a:spcBef>
                          <a:spcPts val="0"/>
                        </a:spcBef>
                        <a:spcAft>
                          <a:spcPts val="0"/>
                        </a:spcAft>
                      </a:pPr>
                      <a:r>
                        <a:rPr lang="en-US" sz="1000" dirty="0" smtClean="0">
                          <a:effectLst/>
                          <a:latin typeface="Bahnschrift SemiLight SemiConde" pitchFamily="34" charset="0"/>
                        </a:rPr>
                        <a:t>&amp;</a:t>
                      </a:r>
                    </a:p>
                    <a:p>
                      <a:pPr marL="0" marR="0" algn="ctr">
                        <a:spcBef>
                          <a:spcPts val="0"/>
                        </a:spcBef>
                        <a:spcAft>
                          <a:spcPts val="0"/>
                        </a:spcAft>
                      </a:pPr>
                      <a:r>
                        <a:rPr lang="el-GR" sz="1000" dirty="0" smtClean="0">
                          <a:effectLst/>
                          <a:latin typeface="Bahnschrift SemiLight SemiConde" pitchFamily="34" charset="0"/>
                        </a:rPr>
                        <a:t>Υποχρεωτικό</a:t>
                      </a:r>
                      <a:r>
                        <a:rPr lang="el-GR" sz="1000" baseline="0" dirty="0" smtClean="0">
                          <a:effectLst/>
                          <a:latin typeface="Bahnschrift SemiLight SemiConde" pitchFamily="34" charset="0"/>
                        </a:rPr>
                        <a:t> εορταστικό Πρωτοχρονιάς</a:t>
                      </a:r>
                      <a:endParaRPr lang="en-US" sz="1000" dirty="0">
                        <a:effectLst/>
                        <a:latin typeface="Bahnschrift SemiLight SemiConde" pitchFamily="34" charset="0"/>
                      </a:endParaRPr>
                    </a:p>
                  </a:txBody>
                  <a:tcPr marL="9319" marR="9319" marT="9319" marB="9319" anchor="ctr"/>
                </a:tc>
              </a:tr>
              <a:tr h="495782">
                <a:tc>
                  <a:txBody>
                    <a:bodyPr/>
                    <a:lstStyle/>
                    <a:p>
                      <a:pPr marL="0" marR="0" algn="ctr">
                        <a:spcBef>
                          <a:spcPts val="0"/>
                        </a:spcBef>
                        <a:spcAft>
                          <a:spcPts val="0"/>
                        </a:spcAft>
                      </a:pPr>
                      <a:r>
                        <a:rPr lang="el-GR" sz="1200" b="1" dirty="0">
                          <a:solidFill>
                            <a:schemeClr val="bg1"/>
                          </a:solidFill>
                          <a:effectLst/>
                          <a:latin typeface="Bahnschrift SemiLight SemiConde" pitchFamily="34" charset="0"/>
                        </a:rPr>
                        <a:t> </a:t>
                      </a:r>
                      <a:endParaRPr lang="en-US" sz="1200" b="1" dirty="0">
                        <a:solidFill>
                          <a:schemeClr val="bg1"/>
                        </a:solidFill>
                        <a:effectLst/>
                        <a:latin typeface="Bahnschrift SemiLight SemiConde" pitchFamily="34" charset="0"/>
                      </a:endParaRPr>
                    </a:p>
                    <a:p>
                      <a:pPr marL="0" marR="0" algn="ctr">
                        <a:spcBef>
                          <a:spcPts val="0"/>
                        </a:spcBef>
                        <a:spcAft>
                          <a:spcPts val="0"/>
                        </a:spcAft>
                      </a:pPr>
                      <a:r>
                        <a:rPr lang="el-GR" sz="1200" b="1" dirty="0">
                          <a:solidFill>
                            <a:schemeClr val="bg1"/>
                          </a:solidFill>
                          <a:effectLst/>
                          <a:latin typeface="Bahnschrift SemiLight SemiConde" pitchFamily="34" charset="0"/>
                        </a:rPr>
                        <a:t>Ξενοδοχεία</a:t>
                      </a:r>
                      <a:br>
                        <a:rPr lang="el-GR" sz="1200" b="1" dirty="0">
                          <a:solidFill>
                            <a:schemeClr val="bg1"/>
                          </a:solidFill>
                          <a:effectLst/>
                          <a:latin typeface="Bahnschrift SemiLight SemiConde" pitchFamily="34" charset="0"/>
                        </a:rPr>
                      </a:br>
                      <a:endParaRPr lang="en-US" sz="1200" b="1" dirty="0">
                        <a:solidFill>
                          <a:schemeClr val="bg1"/>
                        </a:solidFill>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b="1" dirty="0">
                          <a:solidFill>
                            <a:schemeClr val="bg1"/>
                          </a:solidFill>
                          <a:effectLst/>
                          <a:latin typeface="Bahnschrift SemiLight SemiConde" pitchFamily="34" charset="0"/>
                        </a:rPr>
                        <a:t>δωμάτιο</a:t>
                      </a:r>
                      <a:endParaRPr lang="en-US" sz="1200" b="1"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l-GR" sz="1200" b="1" dirty="0">
                          <a:solidFill>
                            <a:schemeClr val="bg1"/>
                          </a:solidFill>
                          <a:effectLst/>
                          <a:latin typeface="Bahnschrift SemiLight SemiConde" pitchFamily="34" charset="0"/>
                        </a:rPr>
                        <a:t>Διατροφή</a:t>
                      </a:r>
                      <a:endParaRPr lang="en-US" sz="1200" b="1"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l-GR" sz="1200" b="1" dirty="0">
                          <a:solidFill>
                            <a:schemeClr val="bg1"/>
                          </a:solidFill>
                          <a:effectLst/>
                          <a:latin typeface="Bahnschrift SemiLight SemiConde" pitchFamily="34" charset="0"/>
                        </a:rPr>
                        <a:t>3νύχτες</a:t>
                      </a:r>
                      <a:endParaRPr lang="en-US" sz="1200" b="1"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vMerge="1">
                  <a:txBody>
                    <a:bodyPr/>
                    <a:lstStyle/>
                    <a:p>
                      <a:endParaRPr lang="en-US"/>
                    </a:p>
                  </a:txBody>
                  <a:tcPr/>
                </a:tc>
              </a:tr>
              <a:tr h="211235">
                <a:tc rowSpan="2">
                  <a:txBody>
                    <a:bodyPr/>
                    <a:lstStyle/>
                    <a:p>
                      <a:pPr marL="0" marR="0" algn="ctr">
                        <a:spcBef>
                          <a:spcPts val="0"/>
                        </a:spcBef>
                        <a:spcAft>
                          <a:spcPts val="0"/>
                        </a:spcAft>
                      </a:pPr>
                      <a:r>
                        <a:rPr lang="en-US" sz="1200" dirty="0" smtClean="0">
                          <a:solidFill>
                            <a:schemeClr val="bg1"/>
                          </a:solidFill>
                          <a:effectLst/>
                          <a:latin typeface="Bahnschrift SemiLight SemiConde" pitchFamily="34" charset="0"/>
                          <a:ea typeface="Times New Roman"/>
                        </a:rPr>
                        <a:t>CASA KARINA 4*</a:t>
                      </a: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050" dirty="0" smtClean="0">
                          <a:effectLst/>
                          <a:latin typeface="Bahnschrift SemiLight SemiConde" pitchFamily="34" charset="0"/>
                          <a:ea typeface="Times New Roman"/>
                        </a:rPr>
                        <a:t>Standard</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50" dirty="0" smtClean="0">
                          <a:effectLst/>
                          <a:latin typeface="Bahnschrift SemiLight SemiConde" pitchFamily="34" charset="0"/>
                          <a:ea typeface="Times New Roman"/>
                        </a:rPr>
                        <a:t>Ημιδιατροφή</a:t>
                      </a:r>
                      <a:endParaRPr lang="en-US" sz="1050" dirty="0">
                        <a:effectLst/>
                        <a:latin typeface="Bahnschrift SemiLight SemiConde" pitchFamily="34" charset="0"/>
                        <a:ea typeface="Times New Roman"/>
                      </a:endParaRPr>
                    </a:p>
                  </a:txBody>
                  <a:tcPr marL="9319" marR="9319" marT="9319" marB="9319"/>
                </a:tc>
                <a:tc>
                  <a:txBody>
                    <a:bodyPr/>
                    <a:lstStyle/>
                    <a:p>
                      <a:pPr marL="0" marR="0" algn="ctr">
                        <a:spcBef>
                          <a:spcPts val="0"/>
                        </a:spcBef>
                        <a:spcAft>
                          <a:spcPts val="0"/>
                        </a:spcAft>
                      </a:pPr>
                      <a:r>
                        <a:rPr lang="el-GR" sz="1200" dirty="0" smtClean="0">
                          <a:effectLst/>
                          <a:latin typeface="Bahnschrift SemiLight SemiConde" pitchFamily="34" charset="0"/>
                          <a:ea typeface="Times New Roman"/>
                        </a:rPr>
                        <a:t>395</a:t>
                      </a:r>
                      <a:endParaRPr lang="en-US" sz="1200" dirty="0">
                        <a:effectLst/>
                        <a:latin typeface="Bahnschrift SemiLight SemiConde" pitchFamily="34" charset="0"/>
                        <a:ea typeface="Times New Roman"/>
                      </a:endParaRPr>
                    </a:p>
                  </a:txBody>
                  <a:tcPr marL="9319" marR="9319" marT="9319" marB="9319" anchor="ctr"/>
                </a:tc>
                <a:tc rowSpan="2">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l-GR" sz="1000" dirty="0" smtClean="0">
                          <a:effectLst/>
                          <a:latin typeface="Bahnschrift SemiLight SemiConde" pitchFamily="34" charset="0"/>
                          <a:ea typeface="Times New Roman"/>
                        </a:rPr>
                        <a:t>Εορταστικό</a:t>
                      </a:r>
                      <a:r>
                        <a:rPr lang="el-GR" sz="1000" baseline="0" dirty="0" smtClean="0">
                          <a:effectLst/>
                          <a:latin typeface="Bahnschrift SemiLight SemiConde" pitchFamily="34" charset="0"/>
                          <a:ea typeface="Times New Roman"/>
                        </a:rPr>
                        <a:t> €</a:t>
                      </a:r>
                      <a:r>
                        <a:rPr lang="en-US" sz="1000" baseline="0" dirty="0" smtClean="0">
                          <a:effectLst/>
                          <a:latin typeface="Bahnschrift SemiLight SemiConde" pitchFamily="34" charset="0"/>
                          <a:ea typeface="Times New Roman"/>
                        </a:rPr>
                        <a:t>150 </a:t>
                      </a:r>
                      <a:r>
                        <a:rPr lang="el-GR" sz="1000" baseline="0" dirty="0" smtClean="0">
                          <a:effectLst/>
                          <a:latin typeface="Bahnschrift SemiLight SemiConde" pitchFamily="34" charset="0"/>
                          <a:ea typeface="Times New Roman"/>
                        </a:rPr>
                        <a:t>ενήλικας</a:t>
                      </a:r>
                    </a:p>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l-GR" sz="1000" baseline="0" dirty="0" smtClean="0">
                          <a:effectLst/>
                          <a:latin typeface="Bahnschrift SemiLight SemiConde" pitchFamily="34" charset="0"/>
                          <a:ea typeface="Times New Roman"/>
                        </a:rPr>
                        <a:t>€70 παιδί ( 6 – 11 ετών )</a:t>
                      </a:r>
                      <a:endParaRPr lang="en-US" sz="1000" dirty="0" smtClean="0">
                        <a:effectLst/>
                        <a:latin typeface="Bahnschrift SemiLight SemiConde" pitchFamily="34" charset="0"/>
                        <a:ea typeface="Times New Roman"/>
                      </a:endParaRPr>
                    </a:p>
                  </a:txBody>
                  <a:tcPr marL="9319" marR="9319" marT="9319" marB="9319" anchor="ctr"/>
                </a:tc>
              </a:tr>
              <a:tr h="211235">
                <a:tc vMerge="1">
                  <a:txBody>
                    <a:bodyPr/>
                    <a:lstStyle/>
                    <a:p>
                      <a:pPr marL="0" marR="0" algn="ctr">
                        <a:spcBef>
                          <a:spcPts val="0"/>
                        </a:spcBef>
                        <a:spcAft>
                          <a:spcPts val="0"/>
                        </a:spcAft>
                      </a:pPr>
                      <a:endParaRPr lang="en-US" sz="10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050" dirty="0" smtClean="0">
                          <a:effectLst/>
                          <a:latin typeface="Bahnschrift SemiLight SemiConde" pitchFamily="34" charset="0"/>
                          <a:ea typeface="Times New Roman"/>
                        </a:rPr>
                        <a:t>Apartment</a:t>
                      </a:r>
                      <a:endParaRPr lang="en-US" sz="105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50" dirty="0" smtClean="0">
                          <a:effectLst/>
                          <a:latin typeface="Bahnschrift SemiLight SemiConde" pitchFamily="34" charset="0"/>
                          <a:ea typeface="Times New Roman"/>
                        </a:rPr>
                        <a:t>Ημιδιατροφή</a:t>
                      </a:r>
                      <a:endParaRPr lang="en-US" sz="1050" dirty="0">
                        <a:effectLst/>
                        <a:latin typeface="Bahnschrift SemiLight SemiConde" pitchFamily="34" charset="0"/>
                        <a:ea typeface="Times New Roman"/>
                      </a:endParaRPr>
                    </a:p>
                  </a:txBody>
                  <a:tcPr marL="9319" marR="9319" marT="9319" marB="9319"/>
                </a:tc>
                <a:tc>
                  <a:txBody>
                    <a:bodyPr/>
                    <a:lstStyle/>
                    <a:p>
                      <a:pPr marL="0" marR="0" algn="ctr">
                        <a:spcBef>
                          <a:spcPts val="0"/>
                        </a:spcBef>
                        <a:spcAft>
                          <a:spcPts val="0"/>
                        </a:spcAft>
                      </a:pPr>
                      <a:r>
                        <a:rPr lang="el-GR" sz="1200" dirty="0" smtClean="0">
                          <a:effectLst/>
                          <a:latin typeface="Bahnschrift SemiLight SemiConde" pitchFamily="34" charset="0"/>
                          <a:ea typeface="Times New Roman"/>
                        </a:rPr>
                        <a:t>420</a:t>
                      </a:r>
                      <a:endParaRPr lang="en-US" sz="1200" dirty="0">
                        <a:effectLst/>
                        <a:latin typeface="Bahnschrift SemiLight SemiConde" pitchFamily="34" charset="0"/>
                        <a:ea typeface="Times New Roman"/>
                      </a:endParaRPr>
                    </a:p>
                  </a:txBody>
                  <a:tcPr marL="9319" marR="9319" marT="9319" marB="9319" anchor="ctr"/>
                </a:tc>
                <a:tc vMerge="1">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000" dirty="0" smtClean="0">
                        <a:effectLst/>
                        <a:latin typeface="Bahnschrift SemiLight SemiConde" pitchFamily="34" charset="0"/>
                        <a:ea typeface="Times New Roman"/>
                      </a:endParaRPr>
                    </a:p>
                  </a:txBody>
                  <a:tcPr marL="9319" marR="9319" marT="9319" marB="9319" anchor="ctr"/>
                </a:tc>
              </a:tr>
            </a:tbl>
          </a:graphicData>
        </a:graphic>
      </p:graphicFrame>
      <p:sp>
        <p:nvSpPr>
          <p:cNvPr id="17" name="Google Shape;58;p13"/>
          <p:cNvSpPr txBox="1"/>
          <p:nvPr/>
        </p:nvSpPr>
        <p:spPr>
          <a:xfrm>
            <a:off x="1215843" y="1170296"/>
            <a:ext cx="2346501" cy="246221"/>
          </a:xfrm>
          <a:prstGeom prst="rect">
            <a:avLst/>
          </a:prstGeom>
          <a:solidFill>
            <a:schemeClr val="bg2"/>
          </a:solidFill>
          <a:ln>
            <a:noFill/>
          </a:ln>
        </p:spPr>
        <p:txBody>
          <a:bodyPr spcFirstLastPara="1" wrap="square" lIns="0" tIns="0" rIns="0" bIns="0" anchor="t" anchorCtr="0">
            <a:spAutoFit/>
          </a:bodyPr>
          <a:lstStyle/>
          <a:p>
            <a:pPr algn="ctr"/>
            <a:r>
              <a:rPr lang="el-GR" sz="1600" b="1" dirty="0" smtClean="0">
                <a:solidFill>
                  <a:schemeClr val="bg1"/>
                </a:solidFill>
                <a:effectLst>
                  <a:outerShdw blurRad="38100" dist="38100" dir="2700000" algn="tl">
                    <a:srgbClr val="000000">
                      <a:alpha val="43137"/>
                    </a:srgbClr>
                  </a:outerShdw>
                </a:effectLst>
                <a:latin typeface="Bahnschrift SemiLight SemiConde" panose="020B0502040204020203" pitchFamily="34" charset="0"/>
                <a:sym typeface="Forum"/>
              </a:rPr>
              <a:t>ΑΝΑΧΩΡΗΣΕΙΣ ΑΠΟ ΑΘΗΝΑ</a:t>
            </a:r>
            <a:endParaRPr sz="1600" b="1" dirty="0">
              <a:solidFill>
                <a:schemeClr val="bg1"/>
              </a:solidFill>
              <a:effectLst>
                <a:outerShdw blurRad="38100" dist="38100" dir="2700000" algn="tl">
                  <a:srgbClr val="000000">
                    <a:alpha val="43137"/>
                  </a:srgbClr>
                </a:outerShdw>
              </a:effectLst>
              <a:latin typeface="Bahnschrift SemiLight SemiConde" panose="020B0502040204020203" pitchFamily="34" charset="0"/>
              <a:sym typeface="Forum"/>
            </a:endParaRPr>
          </a:p>
        </p:txBody>
      </p:sp>
      <p:sp>
        <p:nvSpPr>
          <p:cNvPr id="18" name="TextBox 17">
            <a:extLst>
              <a:ext uri="{FF2B5EF4-FFF2-40B4-BE49-F238E27FC236}">
                <a16:creationId xmlns="" xmlns:a16="http://schemas.microsoft.com/office/drawing/2014/main" id="{C932C3B1-5180-1A8F-BB7A-115704139891}"/>
              </a:ext>
            </a:extLst>
          </p:cNvPr>
          <p:cNvSpPr txBox="1"/>
          <p:nvPr/>
        </p:nvSpPr>
        <p:spPr>
          <a:xfrm>
            <a:off x="200087" y="5244510"/>
            <a:ext cx="7055846" cy="276999"/>
          </a:xfrm>
          <a:prstGeom prst="rect">
            <a:avLst/>
          </a:prstGeom>
          <a:noFill/>
        </p:spPr>
        <p:txBody>
          <a:bodyPr wrap="square">
            <a:spAutoFit/>
          </a:bodyPr>
          <a:lstStyle/>
          <a:p>
            <a:pPr algn="ctr"/>
            <a:r>
              <a:rPr lang="el-GR" sz="1200" dirty="0" smtClean="0">
                <a:solidFill>
                  <a:schemeClr val="accent2">
                    <a:lumMod val="75000"/>
                    <a:lumOff val="25000"/>
                  </a:schemeClr>
                </a:solidFill>
                <a:latin typeface="Bahnschrift SemiLight SemiConde" panose="020B0502040204020203" pitchFamily="34" charset="0"/>
              </a:rPr>
              <a:t>Οι τιμές Πρωτοχρονιάς ισχύουν για κρατήσεις με εξόφληση έως 10 Νοεμβρίου 2024 )</a:t>
            </a:r>
            <a:endParaRPr lang="en-US" sz="1200" dirty="0">
              <a:solidFill>
                <a:schemeClr val="accent2">
                  <a:lumMod val="75000"/>
                  <a:lumOff val="25000"/>
                </a:schemeClr>
              </a:solidFill>
              <a:latin typeface="Bahnschrift SemiLight SemiConde" panose="020B0502040204020203" pitchFamily="34" charset="0"/>
            </a:endParaRPr>
          </a:p>
        </p:txBody>
      </p:sp>
    </p:spTree>
    <p:extLst>
      <p:ext uri="{BB962C8B-B14F-4D97-AF65-F5344CB8AC3E}">
        <p14:creationId xmlns:p14="http://schemas.microsoft.com/office/powerpoint/2010/main" val="26325956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F:\FREE PHOTOS\SKI\bansko meta ta xristougenna apo athina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5399" y="-130666"/>
            <a:ext cx="4994275" cy="281906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 xmlns:a16="http://schemas.microsoft.com/office/drawing/2014/main" id="{C932C3B1-5180-1A8F-BB7A-115704139891}"/>
              </a:ext>
            </a:extLst>
          </p:cNvPr>
          <p:cNvSpPr txBox="1"/>
          <p:nvPr/>
        </p:nvSpPr>
        <p:spPr>
          <a:xfrm>
            <a:off x="0" y="1613761"/>
            <a:ext cx="2482965" cy="646331"/>
          </a:xfrm>
          <a:prstGeom prst="rect">
            <a:avLst/>
          </a:prstGeom>
          <a:noFill/>
        </p:spPr>
        <p:txBody>
          <a:bodyPr wrap="square">
            <a:spAutoFit/>
          </a:bodyPr>
          <a:lstStyle/>
          <a:p>
            <a:pPr algn="ctr"/>
            <a:r>
              <a:rPr lang="el-GR" sz="1200" dirty="0" smtClean="0">
                <a:solidFill>
                  <a:schemeClr val="accent2">
                    <a:lumMod val="75000"/>
                    <a:lumOff val="25000"/>
                  </a:schemeClr>
                </a:solidFill>
                <a:latin typeface="Bahnschrift SemiLight SemiConde" panose="020B0502040204020203" pitchFamily="34" charset="0"/>
              </a:rPr>
              <a:t>Οι τιμές είναι κατ άτομο </a:t>
            </a:r>
          </a:p>
          <a:p>
            <a:pPr algn="ctr"/>
            <a:r>
              <a:rPr lang="el-GR" sz="1200" dirty="0" smtClean="0">
                <a:solidFill>
                  <a:schemeClr val="accent2">
                    <a:lumMod val="75000"/>
                    <a:lumOff val="25000"/>
                  </a:schemeClr>
                </a:solidFill>
                <a:latin typeface="Bahnschrift SemiLight SemiConde" panose="020B0502040204020203" pitchFamily="34" charset="0"/>
              </a:rPr>
              <a:t>για το πακέτο εκδρομής</a:t>
            </a:r>
          </a:p>
          <a:p>
            <a:pPr algn="ctr"/>
            <a:r>
              <a:rPr lang="el-GR" sz="1200" dirty="0" smtClean="0">
                <a:solidFill>
                  <a:schemeClr val="accent2">
                    <a:lumMod val="75000"/>
                    <a:lumOff val="25000"/>
                  </a:schemeClr>
                </a:solidFill>
                <a:latin typeface="Bahnschrift SemiLight SemiConde" panose="020B0502040204020203" pitchFamily="34" charset="0"/>
              </a:rPr>
              <a:t>( μεταφορές – διαμονή – διατροφή )</a:t>
            </a:r>
            <a:endParaRPr lang="en-US" sz="1200" dirty="0">
              <a:solidFill>
                <a:schemeClr val="accent2">
                  <a:lumMod val="75000"/>
                  <a:lumOff val="25000"/>
                </a:schemeClr>
              </a:solidFill>
              <a:latin typeface="Bahnschrift SemiLight SemiConde" panose="020B0502040204020203" pitchFamily="34" charset="0"/>
            </a:endParaRPr>
          </a:p>
        </p:txBody>
      </p:sp>
      <p:pic>
        <p:nvPicPr>
          <p:cNvPr id="10" name="Picture 9">
            <a:extLst>
              <a:ext uri="{FF2B5EF4-FFF2-40B4-BE49-F238E27FC236}">
                <a16:creationId xmlns="" xmlns:a16="http://schemas.microsoft.com/office/drawing/2014/main" id="{BB9F5F15-3532-7250-7C8A-3909A9D181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7303" y="4752710"/>
            <a:ext cx="1707197" cy="2276263"/>
          </a:xfrm>
          <a:solidFill>
            <a:srgbClr val="FFC000"/>
          </a:solidFill>
          <a:ln w="57150">
            <a:solidFill>
              <a:schemeClr val="bg1"/>
            </a:solidFill>
          </a:ln>
          <a:effectLst>
            <a:outerShdw blurRad="50800" dist="38100" dir="10800000" algn="r" rotWithShape="0">
              <a:prstClr val="black">
                <a:alpha val="40000"/>
              </a:prstClr>
            </a:outerShdw>
          </a:effectLst>
        </p:spPr>
      </p:pic>
      <p:pic>
        <p:nvPicPr>
          <p:cNvPr id="12" name="Picture 11">
            <a:extLst>
              <a:ext uri="{FF2B5EF4-FFF2-40B4-BE49-F238E27FC236}">
                <a16:creationId xmlns="" xmlns:a16="http://schemas.microsoft.com/office/drawing/2014/main" id="{838A0CAB-3015-CA67-8A6E-81FF586B503D}"/>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850527" y="8600532"/>
            <a:ext cx="2711817" cy="2015079"/>
          </a:xfrm>
          <a:solidFill>
            <a:srgbClr val="FFC000"/>
          </a:solidFill>
          <a:ln w="57150">
            <a:solidFill>
              <a:schemeClr val="bg1"/>
            </a:solidFill>
          </a:ln>
          <a:effectLst>
            <a:outerShdw blurRad="50800" dist="38100" dir="10800000" algn="r" rotWithShape="0">
              <a:prstClr val="black">
                <a:alpha val="40000"/>
              </a:prstClr>
            </a:outerShdw>
          </a:effectLst>
        </p:spPr>
      </p:pic>
      <p:pic>
        <p:nvPicPr>
          <p:cNvPr id="3074" name="Picture 2" descr="Where to Go in Plaka: A Guide to the Neighborhood of the Gods - Greece Is">
            <a:extLst>
              <a:ext uri="{FF2B5EF4-FFF2-40B4-BE49-F238E27FC236}">
                <a16:creationId xmlns="" xmlns:a16="http://schemas.microsoft.com/office/drawing/2014/main" id="{2ACA7C5B-32C5-7820-03F5-418ADA355BB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200087" y="6750497"/>
            <a:ext cx="1984475" cy="2276264"/>
          </a:xfrm>
          <a:solidFill>
            <a:srgbClr val="FFC000"/>
          </a:solidFill>
          <a:ln w="57150">
            <a:solidFill>
              <a:schemeClr val="bg1"/>
            </a:solidFill>
          </a:ln>
          <a:effectLst>
            <a:outerShdw blurRad="50800" dist="38100" dir="10800000" algn="r" rotWithShape="0">
              <a:prstClr val="black">
                <a:alpha val="40000"/>
              </a:prstClr>
            </a:outerShdw>
          </a:effectLst>
        </p:spPr>
      </p:pic>
      <p:pic>
        <p:nvPicPr>
          <p:cNvPr id="6" name="Picture 5">
            <a:extLst>
              <a:ext uri="{FF2B5EF4-FFF2-40B4-BE49-F238E27FC236}">
                <a16:creationId xmlns="" xmlns:a16="http://schemas.microsoft.com/office/drawing/2014/main" id="{0E78B415-CB86-66B9-3613-C60060091164}"/>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189813" y="6819830"/>
            <a:ext cx="3234979" cy="2076151"/>
          </a:xfrm>
          <a:solidFill>
            <a:srgbClr val="FFC000"/>
          </a:solidFill>
          <a:ln w="57150">
            <a:solidFill>
              <a:schemeClr val="bg1"/>
            </a:solidFill>
          </a:ln>
          <a:effectLst>
            <a:outerShdw blurRad="50800" dist="38100" dir="10800000" algn="r" rotWithShape="0">
              <a:prstClr val="black">
                <a:alpha val="40000"/>
              </a:prstClr>
            </a:outerShdw>
          </a:effectLst>
        </p:spPr>
      </p:pic>
      <p:pic>
        <p:nvPicPr>
          <p:cNvPr id="8" name="Picture 7">
            <a:extLst>
              <a:ext uri="{FF2B5EF4-FFF2-40B4-BE49-F238E27FC236}">
                <a16:creationId xmlns="" xmlns:a16="http://schemas.microsoft.com/office/drawing/2014/main" id="{19CCD3A6-590F-7948-C336-E9EC27D873B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7534" y="8674981"/>
            <a:ext cx="2794055" cy="1727391"/>
          </a:xfrm>
          <a:solidFill>
            <a:srgbClr val="FFC000"/>
          </a:solidFill>
          <a:ln w="57150">
            <a:solidFill>
              <a:schemeClr val="bg1"/>
            </a:solidFill>
          </a:ln>
          <a:effectLst>
            <a:outerShdw blurRad="50800" dist="38100" dir="10800000" algn="r" rotWithShape="0">
              <a:prstClr val="black">
                <a:alpha val="40000"/>
              </a:prstClr>
            </a:outerShdw>
          </a:effectLst>
        </p:spPr>
      </p:pic>
      <p:pic>
        <p:nvPicPr>
          <p:cNvPr id="4" name="Picture 3">
            <a:extLst>
              <a:ext uri="{FF2B5EF4-FFF2-40B4-BE49-F238E27FC236}">
                <a16:creationId xmlns="" xmlns:a16="http://schemas.microsoft.com/office/drawing/2014/main" id="{4818675F-8198-0149-E65B-8020DA4BE5A3}"/>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1391506" y="4708952"/>
            <a:ext cx="2182919" cy="2060606"/>
          </a:xfrm>
          <a:solidFill>
            <a:srgbClr val="FFC000"/>
          </a:solidFill>
          <a:ln w="57150">
            <a:solidFill>
              <a:schemeClr val="bg1"/>
            </a:solidFill>
          </a:ln>
          <a:effectLst>
            <a:outerShdw blurRad="50800" dist="38100" dir="10800000" algn="r" rotWithShape="0">
              <a:prstClr val="black">
                <a:alpha val="40000"/>
              </a:prstClr>
            </a:outerShdw>
          </a:effectLst>
        </p:spPr>
      </p:pic>
      <p:sp>
        <p:nvSpPr>
          <p:cNvPr id="15" name="Rectangle 14">
            <a:extLst>
              <a:ext uri="{FF2B5EF4-FFF2-40B4-BE49-F238E27FC236}">
                <a16:creationId xmlns="" xmlns:a16="http://schemas.microsoft.com/office/drawing/2014/main" id="{3B1A667E-3D57-C626-80A8-CEBAA08E2EA9}"/>
              </a:ext>
            </a:extLst>
          </p:cNvPr>
          <p:cNvSpPr/>
          <p:nvPr/>
        </p:nvSpPr>
        <p:spPr>
          <a:xfrm>
            <a:off x="-249449" y="348342"/>
            <a:ext cx="3831037" cy="816429"/>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lumMod val="75000"/>
                </a:schemeClr>
              </a:solidFill>
            </a:endParaRPr>
          </a:p>
        </p:txBody>
      </p:sp>
      <p:sp>
        <p:nvSpPr>
          <p:cNvPr id="16" name="Google Shape;94;p15">
            <a:extLst>
              <a:ext uri="{FF2B5EF4-FFF2-40B4-BE49-F238E27FC236}">
                <a16:creationId xmlns="" xmlns:a16="http://schemas.microsoft.com/office/drawing/2014/main" id="{BC90A0DA-AC6A-BB4D-F7A4-B1670D522E80}"/>
              </a:ext>
            </a:extLst>
          </p:cNvPr>
          <p:cNvSpPr txBox="1"/>
          <p:nvPr/>
        </p:nvSpPr>
        <p:spPr>
          <a:xfrm>
            <a:off x="136464" y="479557"/>
            <a:ext cx="3059209" cy="553998"/>
          </a:xfrm>
          <a:prstGeom prst="rect">
            <a:avLst/>
          </a:prstGeom>
          <a:noFill/>
          <a:ln>
            <a:noFill/>
          </a:ln>
        </p:spPr>
        <p:txBody>
          <a:bodyPr spcFirstLastPara="1" wrap="square" lIns="0" tIns="0" rIns="0" bIns="0" anchor="t" anchorCtr="0">
            <a:spAutoFit/>
          </a:bodyPr>
          <a:lstStyle/>
          <a:p>
            <a:pPr marL="0" lvl="0" indent="0" algn="ctr" rtl="0">
              <a:spcBef>
                <a:spcPts val="0"/>
              </a:spcBef>
              <a:spcAft>
                <a:spcPts val="0"/>
              </a:spcAft>
              <a:buNone/>
            </a:pPr>
            <a:r>
              <a:rPr lang="el-GR" sz="3600" b="1" dirty="0" smtClean="0">
                <a:solidFill>
                  <a:schemeClr val="accent2">
                    <a:lumMod val="75000"/>
                    <a:lumOff val="25000"/>
                  </a:schemeClr>
                </a:solidFill>
                <a:effectLst>
                  <a:outerShdw blurRad="38100" dist="38100" dir="2700000" algn="tl">
                    <a:srgbClr val="000000">
                      <a:alpha val="43137"/>
                    </a:srgbClr>
                  </a:outerShdw>
                </a:effectLst>
                <a:latin typeface="Bahnschrift SemiLight SemiConde" panose="020B0502040204020203" pitchFamily="34" charset="0"/>
                <a:ea typeface="Forum"/>
                <a:cs typeface="Forum"/>
                <a:sym typeface="Forum"/>
              </a:rPr>
              <a:t>ΤΙΜΟΚΑΤΑΛΟΓΟΣ</a:t>
            </a:r>
            <a:endParaRPr sz="3600" b="1" dirty="0">
              <a:solidFill>
                <a:schemeClr val="accent2">
                  <a:lumMod val="75000"/>
                  <a:lumOff val="25000"/>
                </a:schemeClr>
              </a:solidFill>
              <a:effectLst>
                <a:outerShdw blurRad="38100" dist="38100" dir="2700000" algn="tl">
                  <a:srgbClr val="000000">
                    <a:alpha val="43137"/>
                  </a:srgbClr>
                </a:outerShdw>
              </a:effectLst>
              <a:latin typeface="Bahnschrift SemiLight SemiConde" panose="020B0502040204020203" pitchFamily="34" charset="0"/>
              <a:ea typeface="Forum"/>
              <a:cs typeface="Forum"/>
              <a:sym typeface="Forum"/>
            </a:endParaRPr>
          </a:p>
        </p:txBody>
      </p:sp>
      <p:sp>
        <p:nvSpPr>
          <p:cNvPr id="13" name="Google Shape;94;p15">
            <a:extLst>
              <a:ext uri="{FF2B5EF4-FFF2-40B4-BE49-F238E27FC236}">
                <a16:creationId xmlns="" xmlns:a16="http://schemas.microsoft.com/office/drawing/2014/main" id="{BC90A0DA-AC6A-BB4D-F7A4-B1670D522E80}"/>
              </a:ext>
            </a:extLst>
          </p:cNvPr>
          <p:cNvSpPr txBox="1"/>
          <p:nvPr/>
        </p:nvSpPr>
        <p:spPr>
          <a:xfrm>
            <a:off x="1807303" y="2739129"/>
            <a:ext cx="3849780" cy="553998"/>
          </a:xfrm>
          <a:prstGeom prst="rect">
            <a:avLst/>
          </a:prstGeom>
          <a:noFill/>
          <a:ln>
            <a:noFill/>
          </a:ln>
        </p:spPr>
        <p:txBody>
          <a:bodyPr spcFirstLastPara="1" wrap="square" lIns="0" tIns="0" rIns="0" bIns="0" anchor="t" anchorCtr="0">
            <a:spAutoFit/>
          </a:bodyPr>
          <a:lstStyle/>
          <a:p>
            <a:pPr marL="0" lvl="0" indent="0" algn="ctr" rtl="0">
              <a:spcBef>
                <a:spcPts val="0"/>
              </a:spcBef>
              <a:spcAft>
                <a:spcPts val="0"/>
              </a:spcAft>
              <a:buNone/>
            </a:pPr>
            <a:r>
              <a:rPr lang="el-GR" sz="3600" b="1" dirty="0" smtClean="0">
                <a:solidFill>
                  <a:schemeClr val="accent2">
                    <a:lumMod val="75000"/>
                    <a:lumOff val="25000"/>
                  </a:schemeClr>
                </a:solidFill>
                <a:effectLst>
                  <a:outerShdw blurRad="38100" dist="38100" dir="2700000" algn="tl">
                    <a:srgbClr val="000000">
                      <a:alpha val="43137"/>
                    </a:srgbClr>
                  </a:outerShdw>
                </a:effectLst>
                <a:latin typeface="Bahnschrift SemiLight SemiConde" panose="020B0502040204020203" pitchFamily="34" charset="0"/>
                <a:ea typeface="Forum"/>
                <a:cs typeface="Forum"/>
                <a:sym typeface="Forum"/>
              </a:rPr>
              <a:t>ΘΕΟΦΑΝΕΙΑ 202</a:t>
            </a:r>
            <a:r>
              <a:rPr lang="en-US" sz="3600" b="1" dirty="0" smtClean="0">
                <a:solidFill>
                  <a:schemeClr val="accent2">
                    <a:lumMod val="75000"/>
                    <a:lumOff val="25000"/>
                  </a:schemeClr>
                </a:solidFill>
                <a:effectLst>
                  <a:outerShdw blurRad="38100" dist="38100" dir="2700000" algn="tl">
                    <a:srgbClr val="000000">
                      <a:alpha val="43137"/>
                    </a:srgbClr>
                  </a:outerShdw>
                </a:effectLst>
                <a:latin typeface="Bahnschrift SemiLight SemiConde" panose="020B0502040204020203" pitchFamily="34" charset="0"/>
                <a:ea typeface="Forum"/>
                <a:cs typeface="Forum"/>
                <a:sym typeface="Forum"/>
              </a:rPr>
              <a:t>5</a:t>
            </a:r>
            <a:endParaRPr sz="3600" b="1" dirty="0">
              <a:solidFill>
                <a:schemeClr val="accent2">
                  <a:lumMod val="75000"/>
                  <a:lumOff val="25000"/>
                </a:schemeClr>
              </a:solidFill>
              <a:effectLst>
                <a:outerShdw blurRad="38100" dist="38100" dir="2700000" algn="tl">
                  <a:srgbClr val="000000">
                    <a:alpha val="43137"/>
                  </a:srgbClr>
                </a:outerShdw>
              </a:effectLst>
              <a:latin typeface="Bahnschrift SemiLight SemiConde" panose="020B0502040204020203" pitchFamily="34" charset="0"/>
              <a:ea typeface="Forum"/>
              <a:cs typeface="Forum"/>
              <a:sym typeface="Forum"/>
            </a:endParaRPr>
          </a:p>
        </p:txBody>
      </p:sp>
      <p:sp>
        <p:nvSpPr>
          <p:cNvPr id="17" name="Google Shape;58;p13"/>
          <p:cNvSpPr txBox="1"/>
          <p:nvPr/>
        </p:nvSpPr>
        <p:spPr>
          <a:xfrm>
            <a:off x="1215843" y="1170296"/>
            <a:ext cx="2346501" cy="246221"/>
          </a:xfrm>
          <a:prstGeom prst="rect">
            <a:avLst/>
          </a:prstGeom>
          <a:solidFill>
            <a:schemeClr val="bg2"/>
          </a:solidFill>
          <a:ln>
            <a:noFill/>
          </a:ln>
        </p:spPr>
        <p:txBody>
          <a:bodyPr spcFirstLastPara="1" wrap="square" lIns="0" tIns="0" rIns="0" bIns="0" anchor="t" anchorCtr="0">
            <a:spAutoFit/>
          </a:bodyPr>
          <a:lstStyle/>
          <a:p>
            <a:pPr algn="ctr"/>
            <a:r>
              <a:rPr lang="el-GR" sz="1600" b="1" dirty="0" smtClean="0">
                <a:solidFill>
                  <a:schemeClr val="bg1"/>
                </a:solidFill>
                <a:effectLst>
                  <a:outerShdw blurRad="38100" dist="38100" dir="2700000" algn="tl">
                    <a:srgbClr val="000000">
                      <a:alpha val="43137"/>
                    </a:srgbClr>
                  </a:outerShdw>
                </a:effectLst>
                <a:latin typeface="Bahnschrift SemiLight SemiConde" panose="020B0502040204020203" pitchFamily="34" charset="0"/>
                <a:sym typeface="Forum"/>
              </a:rPr>
              <a:t>ΑΝΑΧΩΡΗΣΕΙΣ ΑΠΟ ΑΘΗΝΑ</a:t>
            </a:r>
            <a:endParaRPr sz="1600" b="1" dirty="0">
              <a:solidFill>
                <a:schemeClr val="bg1"/>
              </a:solidFill>
              <a:effectLst>
                <a:outerShdw blurRad="38100" dist="38100" dir="2700000" algn="tl">
                  <a:srgbClr val="000000">
                    <a:alpha val="43137"/>
                  </a:srgbClr>
                </a:outerShdw>
              </a:effectLst>
              <a:latin typeface="Bahnschrift SemiLight SemiConde" panose="020B0502040204020203" pitchFamily="34" charset="0"/>
              <a:sym typeface="Forum"/>
            </a:endParaRPr>
          </a:p>
        </p:txBody>
      </p:sp>
      <p:graphicFrame>
        <p:nvGraphicFramePr>
          <p:cNvPr id="18" name="Πίνακας 17"/>
          <p:cNvGraphicFramePr>
            <a:graphicFrameLocks noGrp="1"/>
          </p:cNvGraphicFramePr>
          <p:nvPr>
            <p:extLst>
              <p:ext uri="{D42A27DB-BD31-4B8C-83A1-F6EECF244321}">
                <p14:modId xmlns:p14="http://schemas.microsoft.com/office/powerpoint/2010/main" val="593210178"/>
              </p:ext>
            </p:extLst>
          </p:nvPr>
        </p:nvGraphicFramePr>
        <p:xfrm>
          <a:off x="200087" y="3571716"/>
          <a:ext cx="6979646" cy="6300417"/>
        </p:xfrm>
        <a:graphic>
          <a:graphicData uri="http://schemas.openxmlformats.org/drawingml/2006/table">
            <a:tbl>
              <a:tblPr firstRow="1" firstCol="1" bandRow="1">
                <a:tableStyleId>{5C22544A-7EE6-4342-B048-85BDC9FD1C3A}</a:tableStyleId>
              </a:tblPr>
              <a:tblGrid>
                <a:gridCol w="2288332"/>
                <a:gridCol w="1062569"/>
                <a:gridCol w="1097212"/>
                <a:gridCol w="982133"/>
                <a:gridCol w="1549400"/>
              </a:tblGrid>
              <a:tr h="689622">
                <a:tc gridSpan="3">
                  <a:txBody>
                    <a:bodyPr/>
                    <a:lstStyle/>
                    <a:p>
                      <a:pPr marL="0" marR="0" algn="ctr">
                        <a:spcBef>
                          <a:spcPts val="0"/>
                        </a:spcBef>
                        <a:spcAft>
                          <a:spcPts val="0"/>
                        </a:spcAft>
                      </a:pPr>
                      <a:r>
                        <a:rPr lang="el-GR" sz="1200" dirty="0">
                          <a:effectLst/>
                          <a:latin typeface="Bahnschrift SemiLight SemiConde" pitchFamily="34" charset="0"/>
                        </a:rPr>
                        <a:t>Βραδινές αναχωρήσεις</a:t>
                      </a:r>
                      <a:endParaRPr lang="en-US" sz="1200" dirty="0">
                        <a:effectLst/>
                        <a:latin typeface="Bahnschrift SemiLight SemiConde" pitchFamily="34" charset="0"/>
                        <a:ea typeface="Times New Roman"/>
                      </a:endParaRPr>
                    </a:p>
                  </a:txBody>
                  <a:tcPr marL="9319" marR="9319" marT="9319" marB="9319" anchor="ctr"/>
                </a:tc>
                <a:tc hMerge="1">
                  <a:txBody>
                    <a:bodyPr/>
                    <a:lstStyle/>
                    <a:p>
                      <a:endParaRPr lang="en-US"/>
                    </a:p>
                  </a:txBody>
                  <a:tcPr/>
                </a:tc>
                <a:tc hMerge="1">
                  <a:txBody>
                    <a:bodyPr/>
                    <a:lstStyle/>
                    <a:p>
                      <a:endParaRPr lang="en-US"/>
                    </a:p>
                  </a:txBody>
                  <a:tcPr/>
                </a:tc>
                <a:tc>
                  <a:txBody>
                    <a:bodyPr/>
                    <a:lstStyle/>
                    <a:p>
                      <a:pPr marL="0" marR="0" algn="ctr">
                        <a:spcBef>
                          <a:spcPts val="0"/>
                        </a:spcBef>
                        <a:spcAft>
                          <a:spcPts val="0"/>
                        </a:spcAft>
                      </a:pPr>
                      <a:r>
                        <a:rPr lang="en-US" sz="1000" b="1" dirty="0" smtClean="0">
                          <a:solidFill>
                            <a:schemeClr val="bg1"/>
                          </a:solidFill>
                          <a:effectLst/>
                          <a:latin typeface="Bahnschrift SemiLight SemiConde" pitchFamily="34" charset="0"/>
                          <a:ea typeface="Times New Roman"/>
                        </a:rPr>
                        <a:t>2 – 6/1</a:t>
                      </a:r>
                      <a:endParaRPr lang="en-US" sz="1000" b="1"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rowSpan="2">
                  <a:txBody>
                    <a:bodyPr/>
                    <a:lstStyle/>
                    <a:p>
                      <a:pPr marL="0" marR="0" algn="ctr">
                        <a:spcBef>
                          <a:spcPts val="0"/>
                        </a:spcBef>
                        <a:spcAft>
                          <a:spcPts val="0"/>
                        </a:spcAft>
                      </a:pPr>
                      <a:r>
                        <a:rPr lang="el-GR" sz="1000" dirty="0">
                          <a:effectLst/>
                          <a:latin typeface="Bahnschrift SemiLight SemiConde" pitchFamily="34" charset="0"/>
                        </a:rPr>
                        <a:t>Σημειώσεις</a:t>
                      </a:r>
                      <a:endParaRPr lang="en-US" sz="1000" dirty="0">
                        <a:effectLst/>
                        <a:latin typeface="Bahnschrift SemiLight SemiConde" pitchFamily="34" charset="0"/>
                      </a:endParaRPr>
                    </a:p>
                    <a:p>
                      <a:pPr marL="0" marR="0" algn="ctr">
                        <a:spcBef>
                          <a:spcPts val="0"/>
                        </a:spcBef>
                        <a:spcAft>
                          <a:spcPts val="0"/>
                        </a:spcAft>
                      </a:pPr>
                      <a:r>
                        <a:rPr lang="el-GR" sz="1000" dirty="0">
                          <a:effectLst/>
                          <a:latin typeface="Bahnschrift SemiLight SemiConde" pitchFamily="34" charset="0"/>
                        </a:rPr>
                        <a:t>προαιρετικό επιπλέον κόστος </a:t>
                      </a:r>
                      <a:endParaRPr lang="en-US" sz="1000" dirty="0" smtClean="0">
                        <a:effectLst/>
                        <a:latin typeface="Bahnschrift SemiLight SemiConde" pitchFamily="34" charset="0"/>
                      </a:endParaRPr>
                    </a:p>
                    <a:p>
                      <a:pPr marL="0" marR="0" algn="ctr">
                        <a:spcBef>
                          <a:spcPts val="0"/>
                        </a:spcBef>
                        <a:spcAft>
                          <a:spcPts val="0"/>
                        </a:spcAft>
                      </a:pPr>
                      <a:r>
                        <a:rPr lang="el-GR" sz="1000" dirty="0" smtClean="0">
                          <a:effectLst/>
                          <a:latin typeface="Bahnschrift SemiLight SemiConde" pitchFamily="34" charset="0"/>
                        </a:rPr>
                        <a:t>για ημιδιατροφή</a:t>
                      </a:r>
                      <a:endParaRPr lang="en-US" sz="1000" dirty="0">
                        <a:effectLst/>
                        <a:latin typeface="Bahnschrift SemiLight SemiConde" pitchFamily="34" charset="0"/>
                      </a:endParaRPr>
                    </a:p>
                  </a:txBody>
                  <a:tcPr marL="9319" marR="9319" marT="9319" marB="9319" anchor="ctr"/>
                </a:tc>
              </a:tr>
              <a:tr h="495782">
                <a:tc>
                  <a:txBody>
                    <a:bodyPr/>
                    <a:lstStyle/>
                    <a:p>
                      <a:pPr marL="0" marR="0" algn="ctr">
                        <a:spcBef>
                          <a:spcPts val="0"/>
                        </a:spcBef>
                        <a:spcAft>
                          <a:spcPts val="0"/>
                        </a:spcAft>
                      </a:pPr>
                      <a:r>
                        <a:rPr lang="el-GR" sz="1200" b="1" dirty="0">
                          <a:solidFill>
                            <a:schemeClr val="bg1"/>
                          </a:solidFill>
                          <a:effectLst/>
                          <a:latin typeface="Bahnschrift SemiLight SemiConde" pitchFamily="34" charset="0"/>
                        </a:rPr>
                        <a:t> </a:t>
                      </a:r>
                      <a:endParaRPr lang="en-US" sz="1200" b="1" dirty="0">
                        <a:solidFill>
                          <a:schemeClr val="bg1"/>
                        </a:solidFill>
                        <a:effectLst/>
                        <a:latin typeface="Bahnschrift SemiLight SemiConde" pitchFamily="34" charset="0"/>
                      </a:endParaRPr>
                    </a:p>
                    <a:p>
                      <a:pPr marL="0" marR="0" algn="ctr">
                        <a:spcBef>
                          <a:spcPts val="0"/>
                        </a:spcBef>
                        <a:spcAft>
                          <a:spcPts val="0"/>
                        </a:spcAft>
                      </a:pPr>
                      <a:r>
                        <a:rPr lang="el-GR" sz="1200" b="1" dirty="0">
                          <a:solidFill>
                            <a:schemeClr val="bg1"/>
                          </a:solidFill>
                          <a:effectLst/>
                          <a:latin typeface="Bahnschrift SemiLight SemiConde" pitchFamily="34" charset="0"/>
                        </a:rPr>
                        <a:t>Ξενοδοχεία</a:t>
                      </a:r>
                      <a:br>
                        <a:rPr lang="el-GR" sz="1200" b="1" dirty="0">
                          <a:solidFill>
                            <a:schemeClr val="bg1"/>
                          </a:solidFill>
                          <a:effectLst/>
                          <a:latin typeface="Bahnschrift SemiLight SemiConde" pitchFamily="34" charset="0"/>
                        </a:rPr>
                      </a:br>
                      <a:endParaRPr lang="en-US" sz="1200" b="1" dirty="0">
                        <a:solidFill>
                          <a:schemeClr val="bg1"/>
                        </a:solidFill>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b="1" dirty="0">
                          <a:solidFill>
                            <a:schemeClr val="bg1"/>
                          </a:solidFill>
                          <a:effectLst/>
                          <a:latin typeface="Bahnschrift SemiLight SemiConde" pitchFamily="34" charset="0"/>
                        </a:rPr>
                        <a:t>δωμάτιο</a:t>
                      </a:r>
                      <a:endParaRPr lang="en-US" sz="1200" b="1"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l-GR" sz="1200" b="1" dirty="0">
                          <a:solidFill>
                            <a:schemeClr val="bg1"/>
                          </a:solidFill>
                          <a:effectLst/>
                          <a:latin typeface="Bahnschrift SemiLight SemiConde" pitchFamily="34" charset="0"/>
                        </a:rPr>
                        <a:t>Διατροφή</a:t>
                      </a:r>
                      <a:endParaRPr lang="en-US" sz="1200" b="1"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200" b="1" dirty="0" smtClean="0">
                          <a:solidFill>
                            <a:schemeClr val="bg1"/>
                          </a:solidFill>
                          <a:effectLst/>
                          <a:latin typeface="Bahnschrift SemiLight SemiConde" pitchFamily="34" charset="0"/>
                        </a:rPr>
                        <a:t>3</a:t>
                      </a:r>
                      <a:r>
                        <a:rPr lang="el-GR" sz="1200" b="1" dirty="0" smtClean="0">
                          <a:solidFill>
                            <a:schemeClr val="bg1"/>
                          </a:solidFill>
                          <a:effectLst/>
                          <a:latin typeface="Bahnschrift SemiLight SemiConde" pitchFamily="34" charset="0"/>
                        </a:rPr>
                        <a:t>νύχτες</a:t>
                      </a:r>
                      <a:endParaRPr lang="en-US" sz="1200" b="1"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vMerge="1">
                  <a:txBody>
                    <a:bodyPr/>
                    <a:lstStyle/>
                    <a:p>
                      <a:endParaRPr lang="en-US"/>
                    </a:p>
                  </a:txBody>
                  <a:tcPr/>
                </a:tc>
              </a:tr>
              <a:tr h="299084">
                <a:tc>
                  <a:txBody>
                    <a:bodyPr/>
                    <a:lstStyle/>
                    <a:p>
                      <a:pPr marL="0" marR="0" algn="ctr">
                        <a:spcBef>
                          <a:spcPts val="0"/>
                        </a:spcBef>
                        <a:spcAft>
                          <a:spcPts val="0"/>
                        </a:spcAft>
                      </a:pPr>
                      <a:r>
                        <a:rPr lang="en-GB" sz="1200" dirty="0">
                          <a:solidFill>
                            <a:schemeClr val="bg1"/>
                          </a:solidFill>
                          <a:effectLst/>
                          <a:latin typeface="Bahnschrift SemiLight SemiConde" pitchFamily="34" charset="0"/>
                        </a:rPr>
                        <a:t>OLYMP </a:t>
                      </a:r>
                      <a:r>
                        <a:rPr lang="en-US" sz="1200" dirty="0">
                          <a:solidFill>
                            <a:schemeClr val="bg1"/>
                          </a:solidFill>
                          <a:effectLst/>
                          <a:latin typeface="Bahnschrift SemiLight SemiConde" pitchFamily="34" charset="0"/>
                        </a:rPr>
                        <a:t>3*</a:t>
                      </a: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200" dirty="0">
                          <a:effectLst/>
                          <a:latin typeface="Bahnschrift SemiLight SemiConde" pitchFamily="34" charset="0"/>
                        </a:rPr>
                        <a:t>Standard</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a:effectLst/>
                          <a:latin typeface="Bahnschrift SemiLight SemiConde" pitchFamily="34" charset="0"/>
                        </a:rPr>
                        <a:t>Πρωινό</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rPr>
                        <a:t>165</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00" dirty="0">
                          <a:effectLst/>
                          <a:latin typeface="Bahnschrift SemiLight SemiConde" pitchFamily="34" charset="0"/>
                        </a:rPr>
                        <a:t>Ημιδιατροφή €</a:t>
                      </a:r>
                      <a:r>
                        <a:rPr lang="en-US" sz="1000" dirty="0" smtClean="0">
                          <a:effectLst/>
                          <a:latin typeface="Bahnschrift SemiLight SemiConde" pitchFamily="34" charset="0"/>
                        </a:rPr>
                        <a:t>1</a:t>
                      </a:r>
                      <a:r>
                        <a:rPr lang="el-GR" sz="1000" dirty="0" smtClean="0">
                          <a:effectLst/>
                          <a:latin typeface="Bahnschrift SemiLight SemiConde" pitchFamily="34" charset="0"/>
                        </a:rPr>
                        <a:t>0 </a:t>
                      </a:r>
                      <a:r>
                        <a:rPr lang="el-GR" sz="1000" dirty="0">
                          <a:effectLst/>
                          <a:latin typeface="Bahnschrift SemiLight SemiConde" pitchFamily="34" charset="0"/>
                        </a:rPr>
                        <a:t>/ δείπνο</a:t>
                      </a:r>
                      <a:endParaRPr lang="en-US" sz="1000" dirty="0">
                        <a:effectLst/>
                        <a:latin typeface="Bahnschrift SemiLight SemiConde" pitchFamily="34" charset="0"/>
                        <a:ea typeface="Times New Roman"/>
                      </a:endParaRPr>
                    </a:p>
                  </a:txBody>
                  <a:tcPr marL="9319" marR="9319" marT="9319" marB="9319" anchor="ctr"/>
                </a:tc>
              </a:tr>
              <a:tr h="314313">
                <a:tc>
                  <a:txBody>
                    <a:bodyPr/>
                    <a:lstStyle/>
                    <a:p>
                      <a:pPr marL="0" marR="0" algn="ctr">
                        <a:spcBef>
                          <a:spcPts val="0"/>
                        </a:spcBef>
                        <a:spcAft>
                          <a:spcPts val="0"/>
                        </a:spcAft>
                      </a:pPr>
                      <a:r>
                        <a:rPr lang="en-US" sz="1200" dirty="0">
                          <a:solidFill>
                            <a:schemeClr val="bg1"/>
                          </a:solidFill>
                          <a:effectLst/>
                          <a:latin typeface="Bahnschrift SemiLight SemiConde" pitchFamily="34" charset="0"/>
                        </a:rPr>
                        <a:t>FRIENDS 3*</a:t>
                      </a: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200" dirty="0">
                          <a:effectLst/>
                          <a:latin typeface="Bahnschrift SemiLight SemiConde" pitchFamily="34" charset="0"/>
                        </a:rPr>
                        <a:t>Standard</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a:effectLst/>
                          <a:latin typeface="Bahnschrift SemiLight SemiConde" pitchFamily="34" charset="0"/>
                        </a:rPr>
                        <a:t>Πρωινό</a:t>
                      </a:r>
                      <a:endParaRPr lang="en-US" sz="120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ea typeface="Times New Roman"/>
                        </a:rPr>
                        <a:t>205</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00" dirty="0">
                          <a:effectLst/>
                          <a:latin typeface="Bahnschrift SemiLight SemiConde" pitchFamily="34" charset="0"/>
                        </a:rPr>
                        <a:t>Ημιδιατροφή €</a:t>
                      </a:r>
                      <a:r>
                        <a:rPr lang="en-US" sz="1000" dirty="0">
                          <a:effectLst/>
                          <a:latin typeface="Bahnschrift SemiLight SemiConde" pitchFamily="34" charset="0"/>
                        </a:rPr>
                        <a:t>8</a:t>
                      </a:r>
                      <a:r>
                        <a:rPr lang="el-GR" sz="1000" dirty="0">
                          <a:effectLst/>
                          <a:latin typeface="Bahnschrift SemiLight SemiConde" pitchFamily="34" charset="0"/>
                        </a:rPr>
                        <a:t> / δείπνο</a:t>
                      </a:r>
                      <a:endParaRPr lang="en-US" sz="1000" dirty="0">
                        <a:effectLst/>
                        <a:latin typeface="Bahnschrift SemiLight SemiConde" pitchFamily="34" charset="0"/>
                        <a:ea typeface="Times New Roman"/>
                      </a:endParaRPr>
                    </a:p>
                  </a:txBody>
                  <a:tcPr marL="9319" marR="9319" marT="9319" marB="9319" anchor="ctr"/>
                </a:tc>
              </a:tr>
              <a:tr h="304141">
                <a:tc rowSpan="2">
                  <a:txBody>
                    <a:bodyPr/>
                    <a:lstStyle/>
                    <a:p>
                      <a:pPr marL="0" marR="0" algn="ctr">
                        <a:spcBef>
                          <a:spcPts val="0"/>
                        </a:spcBef>
                        <a:spcAft>
                          <a:spcPts val="0"/>
                        </a:spcAft>
                      </a:pPr>
                      <a:r>
                        <a:rPr lang="en-US" sz="1200" dirty="0">
                          <a:solidFill>
                            <a:schemeClr val="bg1"/>
                          </a:solidFill>
                          <a:effectLst/>
                          <a:latin typeface="Bahnschrift SemiLight SemiConde" pitchFamily="34" charset="0"/>
                        </a:rPr>
                        <a:t>MOUNTAIN PARADISE 4*</a:t>
                      </a:r>
                    </a:p>
                    <a:p>
                      <a:pPr marL="0" marR="0" algn="ctr">
                        <a:spcBef>
                          <a:spcPts val="0"/>
                        </a:spcBef>
                        <a:spcAft>
                          <a:spcPts val="0"/>
                        </a:spcAft>
                      </a:pPr>
                      <a:r>
                        <a:rPr lang="en-GB" sz="1200" dirty="0">
                          <a:solidFill>
                            <a:schemeClr val="bg1"/>
                          </a:solidFill>
                          <a:effectLst/>
                          <a:latin typeface="Bahnschrift SemiLight SemiConde" pitchFamily="34" charset="0"/>
                        </a:rPr>
                        <a:t>SUNRISE 4*</a:t>
                      </a: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200" dirty="0">
                          <a:effectLst/>
                          <a:latin typeface="Bahnschrift SemiLight SemiConde" pitchFamily="34" charset="0"/>
                        </a:rPr>
                        <a:t>Studio</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a:effectLst/>
                          <a:latin typeface="Bahnschrift SemiLight SemiConde" pitchFamily="34" charset="0"/>
                        </a:rPr>
                        <a:t>Πρωινό</a:t>
                      </a:r>
                      <a:endParaRPr lang="en-US" sz="120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ea typeface="Times New Roman"/>
                        </a:rPr>
                        <a:t>210</a:t>
                      </a:r>
                      <a:endParaRPr lang="en-US" sz="1200" dirty="0">
                        <a:effectLst/>
                        <a:latin typeface="Bahnschrift SemiLight SemiConde" pitchFamily="34" charset="0"/>
                        <a:ea typeface="Times New Roman"/>
                      </a:endParaRPr>
                    </a:p>
                  </a:txBody>
                  <a:tcPr marL="9319" marR="9319" marT="9319" marB="9319" anchor="ctr"/>
                </a:tc>
                <a:tc rowSpan="2">
                  <a:txBody>
                    <a:bodyPr/>
                    <a:lstStyle/>
                    <a:p>
                      <a:pPr marL="0" marR="0" algn="ctr">
                        <a:spcBef>
                          <a:spcPts val="0"/>
                        </a:spcBef>
                        <a:spcAft>
                          <a:spcPts val="0"/>
                        </a:spcAft>
                      </a:pPr>
                      <a:r>
                        <a:rPr lang="el-GR" sz="1000" dirty="0">
                          <a:effectLst/>
                          <a:latin typeface="Bahnschrift SemiLight SemiConde" pitchFamily="34" charset="0"/>
                        </a:rPr>
                        <a:t>Ημιδιατροφή €10 / δείπνο</a:t>
                      </a:r>
                      <a:endParaRPr lang="en-US" sz="1000" dirty="0">
                        <a:effectLst/>
                        <a:latin typeface="Bahnschrift SemiLight SemiConde" pitchFamily="34" charset="0"/>
                        <a:ea typeface="Times New Roman"/>
                      </a:endParaRPr>
                    </a:p>
                  </a:txBody>
                  <a:tcPr marL="9319" marR="9319" marT="9319" marB="9319" anchor="ctr"/>
                </a:tc>
              </a:tr>
              <a:tr h="313040">
                <a:tc vMerge="1">
                  <a:txBody>
                    <a:bodyPr/>
                    <a:lstStyle/>
                    <a:p>
                      <a:endParaRPr lang="en-US"/>
                    </a:p>
                  </a:txBody>
                  <a:tcPr/>
                </a:tc>
                <a:tc>
                  <a:txBody>
                    <a:bodyPr/>
                    <a:lstStyle/>
                    <a:p>
                      <a:pPr marL="0" marR="0" algn="ctr">
                        <a:spcBef>
                          <a:spcPts val="0"/>
                        </a:spcBef>
                        <a:spcAft>
                          <a:spcPts val="0"/>
                        </a:spcAft>
                      </a:pPr>
                      <a:r>
                        <a:rPr lang="en-US" sz="1200" dirty="0">
                          <a:effectLst/>
                          <a:latin typeface="Bahnschrift SemiLight SemiConde" pitchFamily="34" charset="0"/>
                        </a:rPr>
                        <a:t>Apartment</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a:effectLst/>
                          <a:latin typeface="Bahnschrift SemiLight SemiConde" pitchFamily="34" charset="0"/>
                        </a:rPr>
                        <a:t>Πρωινό</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ea typeface="Times New Roman"/>
                        </a:rPr>
                        <a:t>215</a:t>
                      </a:r>
                      <a:endParaRPr lang="en-US" sz="1200" dirty="0">
                        <a:effectLst/>
                        <a:latin typeface="Bahnschrift SemiLight SemiConde" pitchFamily="34" charset="0"/>
                        <a:ea typeface="Times New Roman"/>
                      </a:endParaRPr>
                    </a:p>
                  </a:txBody>
                  <a:tcPr marL="9319" marR="9319" marT="9319" marB="9319" anchor="ctr"/>
                </a:tc>
                <a:tc vMerge="1">
                  <a:txBody>
                    <a:bodyPr/>
                    <a:lstStyle/>
                    <a:p>
                      <a:endParaRPr lang="en-US"/>
                    </a:p>
                  </a:txBody>
                  <a:tcPr/>
                </a:tc>
              </a:tr>
              <a:tr h="304800">
                <a:tc rowSpan="2">
                  <a:txBody>
                    <a:bodyPr/>
                    <a:lstStyle/>
                    <a:p>
                      <a:pPr marL="0" marR="0" algn="ctr">
                        <a:spcBef>
                          <a:spcPts val="0"/>
                        </a:spcBef>
                        <a:spcAft>
                          <a:spcPts val="0"/>
                        </a:spcAft>
                      </a:pPr>
                      <a:r>
                        <a:rPr lang="en-US" sz="1200" dirty="0" smtClean="0">
                          <a:solidFill>
                            <a:schemeClr val="bg1"/>
                          </a:solidFill>
                          <a:effectLst/>
                          <a:latin typeface="Bahnschrift SemiLight SemiConde" pitchFamily="34" charset="0"/>
                          <a:ea typeface="Times New Roman"/>
                        </a:rPr>
                        <a:t>RIVERSIDE 4*</a:t>
                      </a: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200" dirty="0" smtClean="0">
                          <a:effectLst/>
                          <a:latin typeface="Bahnschrift SemiLight SemiConde" pitchFamily="34" charset="0"/>
                        </a:rPr>
                        <a:t>Silver </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a:effectLst/>
                          <a:latin typeface="Bahnschrift SemiLight SemiConde" pitchFamily="34" charset="0"/>
                        </a:rPr>
                        <a:t>Πρωινό</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GB" sz="1200" dirty="0" smtClean="0">
                          <a:effectLst/>
                          <a:latin typeface="Bahnschrift SemiLight SemiConde" pitchFamily="34" charset="0"/>
                        </a:rPr>
                        <a:t>225</a:t>
                      </a:r>
                      <a:endParaRPr lang="en-US" sz="1200" dirty="0">
                        <a:effectLst/>
                        <a:latin typeface="Bahnschrift SemiLight SemiConde" pitchFamily="34" charset="0"/>
                        <a:ea typeface="Times New Roman"/>
                      </a:endParaRPr>
                    </a:p>
                  </a:txBody>
                  <a:tcPr marL="9319" marR="9319" marT="9319" marB="9319" anchor="ctr"/>
                </a:tc>
                <a:tc rowSpan="2">
                  <a:txBody>
                    <a:bodyPr/>
                    <a:lstStyle/>
                    <a:p>
                      <a:pPr marL="0" marR="0" algn="ctr">
                        <a:spcBef>
                          <a:spcPts val="0"/>
                        </a:spcBef>
                        <a:spcAft>
                          <a:spcPts val="0"/>
                        </a:spcAft>
                      </a:pPr>
                      <a:r>
                        <a:rPr lang="el-GR" sz="1000" dirty="0">
                          <a:effectLst/>
                          <a:latin typeface="Bahnschrift SemiLight SemiConde" pitchFamily="34" charset="0"/>
                        </a:rPr>
                        <a:t>Ημιδιατροφή €</a:t>
                      </a:r>
                      <a:r>
                        <a:rPr lang="el-GR" sz="1000" dirty="0" smtClean="0">
                          <a:effectLst/>
                          <a:latin typeface="Bahnschrift SemiLight SemiConde" pitchFamily="34" charset="0"/>
                        </a:rPr>
                        <a:t>1</a:t>
                      </a:r>
                      <a:r>
                        <a:rPr lang="en-US" sz="1000" dirty="0" smtClean="0">
                          <a:effectLst/>
                          <a:latin typeface="Bahnschrift SemiLight SemiConde" pitchFamily="34" charset="0"/>
                        </a:rPr>
                        <a:t>0</a:t>
                      </a:r>
                      <a:r>
                        <a:rPr lang="el-GR" sz="1000" dirty="0" smtClean="0">
                          <a:effectLst/>
                          <a:latin typeface="Bahnschrift SemiLight SemiConde" pitchFamily="34" charset="0"/>
                        </a:rPr>
                        <a:t> </a:t>
                      </a:r>
                      <a:r>
                        <a:rPr lang="el-GR" sz="1000" dirty="0">
                          <a:effectLst/>
                          <a:latin typeface="Bahnschrift SemiLight SemiConde" pitchFamily="34" charset="0"/>
                        </a:rPr>
                        <a:t>/ δείπνο</a:t>
                      </a:r>
                      <a:endParaRPr lang="en-US" sz="1000" dirty="0">
                        <a:effectLst/>
                        <a:latin typeface="Bahnschrift SemiLight SemiConde" pitchFamily="34" charset="0"/>
                        <a:ea typeface="Times New Roman"/>
                      </a:endParaRPr>
                    </a:p>
                  </a:txBody>
                  <a:tcPr marL="9319" marR="9319" marT="9319" marB="9319" anchor="ctr"/>
                </a:tc>
              </a:tr>
              <a:tr h="313698">
                <a:tc vMerge="1">
                  <a:txBody>
                    <a:bodyPr/>
                    <a:lstStyle/>
                    <a:p>
                      <a:pPr marL="0" marR="0" algn="ctr">
                        <a:spcBef>
                          <a:spcPts val="0"/>
                        </a:spcBef>
                        <a:spcAft>
                          <a:spcPts val="0"/>
                        </a:spcAft>
                      </a:pPr>
                      <a:endParaRPr lang="en-US" sz="1200" dirty="0">
                        <a:solidFill>
                          <a:schemeClr val="bg1"/>
                        </a:solidFill>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GB" sz="1200" dirty="0" smtClean="0">
                          <a:effectLst/>
                          <a:latin typeface="Bahnschrift SemiLight SemiConde" pitchFamily="34" charset="0"/>
                        </a:rPr>
                        <a:t>Family</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a:effectLst/>
                          <a:latin typeface="Bahnschrift SemiLight SemiConde" pitchFamily="34" charset="0"/>
                        </a:rPr>
                        <a:t>Πρωινό</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GB" sz="1200" dirty="0" smtClean="0">
                          <a:effectLst/>
                          <a:latin typeface="Bahnschrift SemiLight SemiConde" pitchFamily="34" charset="0"/>
                        </a:rPr>
                        <a:t>230</a:t>
                      </a:r>
                      <a:endParaRPr lang="en-US" sz="1200" dirty="0">
                        <a:effectLst/>
                        <a:latin typeface="Bahnschrift SemiLight SemiConde" pitchFamily="34" charset="0"/>
                        <a:ea typeface="Times New Roman"/>
                      </a:endParaRPr>
                    </a:p>
                  </a:txBody>
                  <a:tcPr marL="9319" marR="9319" marT="9319" marB="9319" anchor="ctr"/>
                </a:tc>
                <a:tc vMerge="1">
                  <a:txBody>
                    <a:bodyPr/>
                    <a:lstStyle/>
                    <a:p>
                      <a:endParaRPr lang="en-US" dirty="0"/>
                    </a:p>
                  </a:txBody>
                  <a:tcPr/>
                </a:tc>
              </a:tr>
              <a:tr h="211235">
                <a:tc rowSpan="3">
                  <a:txBody>
                    <a:bodyPr/>
                    <a:lstStyle/>
                    <a:p>
                      <a:pPr marL="0" marR="0" algn="ctr">
                        <a:spcBef>
                          <a:spcPts val="0"/>
                        </a:spcBef>
                        <a:spcAft>
                          <a:spcPts val="0"/>
                        </a:spcAft>
                      </a:pPr>
                      <a:r>
                        <a:rPr lang="en-US" sz="1200" dirty="0">
                          <a:solidFill>
                            <a:schemeClr val="bg1"/>
                          </a:solidFill>
                          <a:effectLst/>
                          <a:latin typeface="Bahnschrift SemiLight SemiConde" pitchFamily="34" charset="0"/>
                        </a:rPr>
                        <a:t>CASA KARINA 4*</a:t>
                      </a: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200" dirty="0">
                          <a:effectLst/>
                          <a:latin typeface="Bahnschrift SemiLight SemiConde" pitchFamily="34" charset="0"/>
                        </a:rPr>
                        <a:t>Standard</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smtClean="0">
                          <a:effectLst/>
                          <a:latin typeface="Bahnschrift SemiLight SemiConde" pitchFamily="34" charset="0"/>
                        </a:rPr>
                        <a:t>Ημιδιατροφή</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rPr>
                        <a:t>265</a:t>
                      </a:r>
                      <a:endParaRPr lang="en-US" sz="1200" dirty="0">
                        <a:effectLst/>
                        <a:latin typeface="Bahnschrift SemiLight SemiConde" pitchFamily="34" charset="0"/>
                        <a:ea typeface="Times New Roman"/>
                      </a:endParaRPr>
                    </a:p>
                  </a:txBody>
                  <a:tcPr marL="9319" marR="9319" marT="9319" marB="9319" anchor="ctr"/>
                </a:tc>
                <a:tc rowSpan="3">
                  <a:txBody>
                    <a:bodyPr/>
                    <a:lstStyle/>
                    <a:p>
                      <a:pPr marL="0" marR="0" algn="ctr">
                        <a:spcBef>
                          <a:spcPts val="0"/>
                        </a:spcBef>
                        <a:spcAft>
                          <a:spcPts val="0"/>
                        </a:spcAft>
                      </a:pPr>
                      <a:r>
                        <a:rPr lang="en-US" sz="1000" dirty="0">
                          <a:effectLst/>
                          <a:latin typeface="Bahnschrift SemiLight SemiConde" pitchFamily="34" charset="0"/>
                        </a:rPr>
                        <a:t> </a:t>
                      </a:r>
                      <a:endParaRPr lang="en-US" sz="1000" dirty="0">
                        <a:effectLst/>
                        <a:latin typeface="Bahnschrift SemiLight SemiConde" pitchFamily="34" charset="0"/>
                        <a:ea typeface="Times New Roman"/>
                      </a:endParaRPr>
                    </a:p>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000" dirty="0">
                          <a:effectLst/>
                          <a:latin typeface="Bahnschrift SemiLight SemiConde" pitchFamily="34" charset="0"/>
                        </a:rPr>
                        <a:t> </a:t>
                      </a:r>
                      <a:endParaRPr lang="en-US" sz="1000" dirty="0">
                        <a:effectLst/>
                        <a:latin typeface="Bahnschrift SemiLight SemiConde" pitchFamily="34" charset="0"/>
                        <a:ea typeface="Times New Roman"/>
                      </a:endParaRPr>
                    </a:p>
                    <a:p>
                      <a:pPr marL="0" marR="0" algn="ctr">
                        <a:spcBef>
                          <a:spcPts val="0"/>
                        </a:spcBef>
                        <a:spcAft>
                          <a:spcPts val="0"/>
                        </a:spcAft>
                      </a:pPr>
                      <a:r>
                        <a:rPr lang="en-US" sz="1000" dirty="0">
                          <a:effectLst/>
                          <a:latin typeface="Bahnschrift SemiLight SemiConde" pitchFamily="34" charset="0"/>
                        </a:rPr>
                        <a:t> </a:t>
                      </a:r>
                      <a:endParaRPr lang="en-US" sz="1000" dirty="0">
                        <a:effectLst/>
                        <a:latin typeface="Bahnschrift SemiLight SemiConde" pitchFamily="34" charset="0"/>
                        <a:ea typeface="Times New Roman"/>
                      </a:endParaRPr>
                    </a:p>
                  </a:txBody>
                  <a:tcPr marL="9319" marR="9319" marT="9319" marB="9319" anchor="ctr"/>
                </a:tc>
              </a:tr>
              <a:tr h="211235">
                <a:tc vMerge="1">
                  <a:txBody>
                    <a:bodyPr/>
                    <a:lstStyle/>
                    <a:p>
                      <a:endParaRPr lang="en-US"/>
                    </a:p>
                  </a:txBody>
                  <a:tcPr/>
                </a:tc>
                <a:tc>
                  <a:txBody>
                    <a:bodyPr/>
                    <a:lstStyle/>
                    <a:p>
                      <a:pPr marL="0" marR="0" algn="ctr">
                        <a:spcBef>
                          <a:spcPts val="0"/>
                        </a:spcBef>
                        <a:spcAft>
                          <a:spcPts val="0"/>
                        </a:spcAft>
                      </a:pPr>
                      <a:r>
                        <a:rPr lang="en-US" sz="1200" dirty="0">
                          <a:effectLst/>
                          <a:latin typeface="Bahnschrift SemiLight SemiConde" pitchFamily="34" charset="0"/>
                        </a:rPr>
                        <a:t>Studio </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smtClean="0">
                          <a:effectLst/>
                          <a:latin typeface="Bahnschrift SemiLight SemiConde" pitchFamily="34" charset="0"/>
                        </a:rPr>
                        <a:t>Ημιδιατροφή</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ea typeface="+mn-ea"/>
                        </a:rPr>
                        <a:t>270</a:t>
                      </a:r>
                      <a:endParaRPr lang="en-US" sz="1200" dirty="0">
                        <a:effectLst/>
                        <a:latin typeface="Bahnschrift SemiLight SemiConde" pitchFamily="34" charset="0"/>
                        <a:ea typeface="Times New Roman"/>
                      </a:endParaRPr>
                    </a:p>
                  </a:txBody>
                  <a:tcPr marL="9319" marR="9319" marT="9319" marB="9319" anchor="ctr"/>
                </a:tc>
                <a:tc vMerge="1">
                  <a:txBody>
                    <a:bodyPr/>
                    <a:lstStyle/>
                    <a:p>
                      <a:pPr marL="0" marR="0" algn="ctr">
                        <a:spcBef>
                          <a:spcPts val="0"/>
                        </a:spcBef>
                        <a:spcAft>
                          <a:spcPts val="0"/>
                        </a:spcAft>
                      </a:pPr>
                      <a:endParaRPr lang="en-US" sz="1000" dirty="0">
                        <a:effectLst/>
                        <a:latin typeface="Bahnschrift SemiLight SemiConde" pitchFamily="34" charset="0"/>
                        <a:ea typeface="Times New Roman"/>
                      </a:endParaRPr>
                    </a:p>
                  </a:txBody>
                  <a:tcPr marL="9319" marR="9319" marT="9319" marB="9319" anchor="ctr"/>
                </a:tc>
              </a:tr>
              <a:tr h="211235">
                <a:tc vMerge="1">
                  <a:txBody>
                    <a:bodyPr/>
                    <a:lstStyle/>
                    <a:p>
                      <a:endParaRPr lang="en-US"/>
                    </a:p>
                  </a:txBody>
                  <a:tcPr/>
                </a:tc>
                <a:tc>
                  <a:txBody>
                    <a:bodyPr/>
                    <a:lstStyle/>
                    <a:p>
                      <a:pPr marL="0" marR="0" algn="ctr">
                        <a:spcBef>
                          <a:spcPts val="0"/>
                        </a:spcBef>
                        <a:spcAft>
                          <a:spcPts val="0"/>
                        </a:spcAft>
                      </a:pPr>
                      <a:r>
                        <a:rPr lang="en-US" sz="1200" dirty="0">
                          <a:effectLst/>
                          <a:latin typeface="Bahnschrift SemiLight SemiConde" pitchFamily="34" charset="0"/>
                        </a:rPr>
                        <a:t>Apartment</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smtClean="0">
                          <a:effectLst/>
                          <a:latin typeface="Bahnschrift SemiLight SemiConde" pitchFamily="34" charset="0"/>
                        </a:rPr>
                        <a:t>Ημιδιατροφή</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ea typeface="+mn-ea"/>
                        </a:rPr>
                        <a:t>280</a:t>
                      </a:r>
                      <a:endParaRPr lang="en-US" sz="1200" dirty="0">
                        <a:effectLst/>
                        <a:latin typeface="Bahnschrift SemiLight SemiConde" pitchFamily="34" charset="0"/>
                        <a:ea typeface="Times New Roman"/>
                      </a:endParaRPr>
                    </a:p>
                  </a:txBody>
                  <a:tcPr marL="9319" marR="9319" marT="9319" marB="9319" anchor="ctr"/>
                </a:tc>
                <a:tc vMerge="1">
                  <a:txBody>
                    <a:bodyPr/>
                    <a:lstStyle/>
                    <a:p>
                      <a:pPr marL="0" marR="0" algn="ctr">
                        <a:spcBef>
                          <a:spcPts val="0"/>
                        </a:spcBef>
                        <a:spcAft>
                          <a:spcPts val="0"/>
                        </a:spcAft>
                      </a:pPr>
                      <a:endParaRPr lang="en-US" sz="1000" dirty="0">
                        <a:effectLst/>
                        <a:latin typeface="Bahnschrift SemiLight SemiConde" pitchFamily="34" charset="0"/>
                        <a:ea typeface="Times New Roman"/>
                      </a:endParaRPr>
                    </a:p>
                  </a:txBody>
                  <a:tcPr marL="9319" marR="9319" marT="9319" marB="9319" anchor="ctr"/>
                </a:tc>
              </a:tr>
              <a:tr h="348450">
                <a:tc rowSpan="2">
                  <a:txBody>
                    <a:bodyPr/>
                    <a:lstStyle/>
                    <a:p>
                      <a:pPr marL="0" marR="0" algn="ctr">
                        <a:spcBef>
                          <a:spcPts val="0"/>
                        </a:spcBef>
                        <a:spcAft>
                          <a:spcPts val="0"/>
                        </a:spcAft>
                      </a:pPr>
                      <a:r>
                        <a:rPr lang="en-US" sz="1200" baseline="0" dirty="0" smtClean="0">
                          <a:solidFill>
                            <a:schemeClr val="bg1"/>
                          </a:solidFill>
                          <a:effectLst/>
                          <a:latin typeface="Bahnschrift SemiLight SemiConde" pitchFamily="34" charset="0"/>
                          <a:ea typeface="Times New Roman"/>
                        </a:rPr>
                        <a:t>FOUR SEASONS 4*</a:t>
                      </a: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200" dirty="0" smtClean="0">
                          <a:effectLst/>
                          <a:latin typeface="Bahnschrift SemiLight SemiConde" pitchFamily="34" charset="0"/>
                          <a:ea typeface="Times New Roman"/>
                        </a:rPr>
                        <a:t>Standard</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smtClean="0">
                          <a:effectLst/>
                          <a:latin typeface="Bahnschrift SemiLight SemiConde" pitchFamily="34" charset="0"/>
                        </a:rPr>
                        <a:t>Πρωινό</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ea typeface="Times New Roman"/>
                        </a:rPr>
                        <a:t>265</a:t>
                      </a:r>
                      <a:endParaRPr lang="en-US" sz="1200" dirty="0">
                        <a:effectLst/>
                        <a:latin typeface="Bahnschrift SemiLight SemiConde" pitchFamily="34" charset="0"/>
                        <a:ea typeface="Times New Roman"/>
                      </a:endParaRPr>
                    </a:p>
                  </a:txBody>
                  <a:tcPr marL="9319" marR="9319" marT="9319" marB="9319" anchor="ctr"/>
                </a:tc>
                <a:tc rowSpan="2">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l-GR" sz="1000" dirty="0" smtClean="0">
                          <a:effectLst/>
                          <a:latin typeface="Bahnschrift SemiLight SemiConde" pitchFamily="34" charset="0"/>
                        </a:rPr>
                        <a:t>Ημιδιατροφή €</a:t>
                      </a:r>
                      <a:r>
                        <a:rPr lang="en-US" sz="1000" dirty="0" smtClean="0">
                          <a:effectLst/>
                          <a:latin typeface="Bahnschrift SemiLight SemiConde" pitchFamily="34" charset="0"/>
                        </a:rPr>
                        <a:t>18</a:t>
                      </a:r>
                      <a:r>
                        <a:rPr lang="el-GR" sz="1000" dirty="0" smtClean="0">
                          <a:effectLst/>
                          <a:latin typeface="Bahnschrift SemiLight SemiConde" pitchFamily="34" charset="0"/>
                        </a:rPr>
                        <a:t> / δείπνο</a:t>
                      </a:r>
                      <a:r>
                        <a:rPr lang="en-US" sz="1000" dirty="0" smtClean="0">
                          <a:effectLst/>
                          <a:latin typeface="Bahnschrift SemiLight SemiConde" pitchFamily="34" charset="0"/>
                        </a:rPr>
                        <a:t> </a:t>
                      </a:r>
                      <a:endParaRPr lang="en-US" sz="1000" dirty="0">
                        <a:effectLst/>
                        <a:latin typeface="Bahnschrift SemiLight SemiConde" pitchFamily="34" charset="0"/>
                        <a:ea typeface="Times New Roman"/>
                      </a:endParaRPr>
                    </a:p>
                  </a:txBody>
                  <a:tcPr marL="9319" marR="9319" marT="9319" marB="9319" anchor="ctr"/>
                </a:tc>
              </a:tr>
              <a:tr h="333770">
                <a:tc vMerge="1">
                  <a:txBody>
                    <a:bodyPr/>
                    <a:lstStyle/>
                    <a:p>
                      <a:pPr marL="0" marR="0" algn="ctr">
                        <a:spcBef>
                          <a:spcPts val="0"/>
                        </a:spcBef>
                        <a:spcAft>
                          <a:spcPts val="0"/>
                        </a:spcAft>
                      </a:pP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200" dirty="0" smtClean="0">
                          <a:effectLst/>
                          <a:latin typeface="Bahnschrift SemiLight SemiConde" pitchFamily="34" charset="0"/>
                          <a:ea typeface="Times New Roman"/>
                        </a:rPr>
                        <a:t>1 bedroom</a:t>
                      </a:r>
                      <a:r>
                        <a:rPr lang="en-US" sz="1200" baseline="0" dirty="0" smtClean="0">
                          <a:effectLst/>
                          <a:latin typeface="Bahnschrift SemiLight SemiConde" pitchFamily="34" charset="0"/>
                          <a:ea typeface="Times New Roman"/>
                        </a:rPr>
                        <a:t> suite</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smtClean="0">
                          <a:effectLst/>
                          <a:latin typeface="Bahnschrift SemiLight SemiConde" pitchFamily="34" charset="0"/>
                        </a:rPr>
                        <a:t>Πρωινό</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ea typeface="Times New Roman"/>
                        </a:rPr>
                        <a:t>320</a:t>
                      </a:r>
                      <a:endParaRPr lang="en-US" sz="1200" dirty="0">
                        <a:effectLst/>
                        <a:latin typeface="Bahnschrift SemiLight SemiConde" pitchFamily="34" charset="0"/>
                        <a:ea typeface="Times New Roman"/>
                      </a:endParaRPr>
                    </a:p>
                  </a:txBody>
                  <a:tcPr marL="9319" marR="9319" marT="9319" marB="9319" anchor="ctr"/>
                </a:tc>
                <a:tc vMerge="1">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000" dirty="0">
                        <a:effectLst/>
                        <a:latin typeface="Bahnschrift SemiLight SemiConde" pitchFamily="34" charset="0"/>
                        <a:ea typeface="Times New Roman"/>
                      </a:endParaRPr>
                    </a:p>
                  </a:txBody>
                  <a:tcPr marL="9319" marR="9319" marT="9319" marB="9319" anchor="ctr"/>
                </a:tc>
              </a:tr>
              <a:tr h="313266">
                <a:tc rowSpan="3">
                  <a:txBody>
                    <a:bodyPr/>
                    <a:lstStyle/>
                    <a:p>
                      <a:pPr marL="0" marR="0" algn="ctr">
                        <a:spcBef>
                          <a:spcPts val="0"/>
                        </a:spcBef>
                        <a:spcAft>
                          <a:spcPts val="0"/>
                        </a:spcAft>
                      </a:pPr>
                      <a:r>
                        <a:rPr lang="en-US" sz="1200" dirty="0">
                          <a:solidFill>
                            <a:schemeClr val="bg1"/>
                          </a:solidFill>
                          <a:effectLst/>
                          <a:latin typeface="Bahnschrift SemiLight SemiConde" pitchFamily="34" charset="0"/>
                        </a:rPr>
                        <a:t>REGNUM 5* </a:t>
                      </a: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200" dirty="0">
                          <a:effectLst/>
                          <a:latin typeface="Bahnschrift SemiLight SemiConde" pitchFamily="34" charset="0"/>
                        </a:rPr>
                        <a:t>J. Suite</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a:effectLst/>
                          <a:latin typeface="Bahnschrift SemiLight SemiConde" pitchFamily="34" charset="0"/>
                        </a:rPr>
                        <a:t>Πρωινό</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ea typeface="Times New Roman"/>
                        </a:rPr>
                        <a:t>265</a:t>
                      </a:r>
                      <a:endParaRPr lang="en-US" sz="1200" dirty="0">
                        <a:effectLst/>
                        <a:latin typeface="Bahnschrift SemiLight SemiConde" pitchFamily="34" charset="0"/>
                        <a:ea typeface="Times New Roman"/>
                      </a:endParaRPr>
                    </a:p>
                  </a:txBody>
                  <a:tcPr marL="9319" marR="9319" marT="9319" marB="9319" anchor="ctr"/>
                </a:tc>
                <a:tc rowSpan="3">
                  <a:txBody>
                    <a:bodyPr/>
                    <a:lstStyle/>
                    <a:p>
                      <a:pPr marL="0" marR="0" algn="ctr">
                        <a:spcBef>
                          <a:spcPts val="0"/>
                        </a:spcBef>
                        <a:spcAft>
                          <a:spcPts val="0"/>
                        </a:spcAft>
                      </a:pPr>
                      <a:r>
                        <a:rPr lang="el-GR" sz="1000" dirty="0">
                          <a:effectLst/>
                          <a:latin typeface="Bahnschrift SemiLight SemiConde" pitchFamily="34" charset="0"/>
                        </a:rPr>
                        <a:t>Ημιδιατροφή</a:t>
                      </a:r>
                      <a:r>
                        <a:rPr lang="en-US" sz="1000" dirty="0">
                          <a:effectLst/>
                          <a:latin typeface="Bahnschrift SemiLight SemiConde" pitchFamily="34" charset="0"/>
                        </a:rPr>
                        <a:t> €</a:t>
                      </a:r>
                      <a:r>
                        <a:rPr lang="en-US" sz="1000" dirty="0" smtClean="0">
                          <a:effectLst/>
                          <a:latin typeface="Bahnschrift SemiLight SemiConde" pitchFamily="34" charset="0"/>
                        </a:rPr>
                        <a:t>18 </a:t>
                      </a:r>
                      <a:r>
                        <a:rPr lang="en-US" sz="1000" dirty="0">
                          <a:effectLst/>
                          <a:latin typeface="Bahnschrift SemiLight SemiConde" pitchFamily="34" charset="0"/>
                        </a:rPr>
                        <a:t>/ </a:t>
                      </a:r>
                      <a:r>
                        <a:rPr lang="el-GR" sz="1000" dirty="0">
                          <a:effectLst/>
                          <a:latin typeface="Bahnschrift SemiLight SemiConde" pitchFamily="34" charset="0"/>
                        </a:rPr>
                        <a:t>δείπνο</a:t>
                      </a:r>
                      <a:endParaRPr lang="en-US" sz="1000" dirty="0">
                        <a:effectLst/>
                        <a:latin typeface="Bahnschrift SemiLight SemiConde" pitchFamily="34" charset="0"/>
                        <a:ea typeface="Times New Roman"/>
                      </a:endParaRPr>
                    </a:p>
                  </a:txBody>
                  <a:tcPr marL="9319" marR="9319" marT="9319" marB="9319" anchor="ctr"/>
                </a:tc>
              </a:tr>
              <a:tr h="330631">
                <a:tc vMerge="1">
                  <a:txBody>
                    <a:bodyPr/>
                    <a:lstStyle/>
                    <a:p>
                      <a:endParaRPr lang="en-US"/>
                    </a:p>
                  </a:txBody>
                  <a:tcPr/>
                </a:tc>
                <a:tc>
                  <a:txBody>
                    <a:bodyPr/>
                    <a:lstStyle/>
                    <a:p>
                      <a:pPr marL="0" marR="0" algn="ctr">
                        <a:spcBef>
                          <a:spcPts val="0"/>
                        </a:spcBef>
                        <a:spcAft>
                          <a:spcPts val="0"/>
                        </a:spcAft>
                      </a:pPr>
                      <a:r>
                        <a:rPr lang="el-GR" sz="1200" dirty="0">
                          <a:effectLst/>
                          <a:latin typeface="Bahnschrift SemiLight SemiConde" pitchFamily="34" charset="0"/>
                        </a:rPr>
                        <a:t>Ε</a:t>
                      </a:r>
                      <a:r>
                        <a:rPr lang="en-US" sz="1200" dirty="0">
                          <a:effectLst/>
                          <a:latin typeface="Bahnschrift SemiLight SemiConde" pitchFamily="34" charset="0"/>
                        </a:rPr>
                        <a:t>. Suite</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a:effectLst/>
                          <a:latin typeface="Bahnschrift SemiLight SemiConde" pitchFamily="34" charset="0"/>
                        </a:rPr>
                        <a:t>Πρωινό</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ea typeface="Times New Roman"/>
                        </a:rPr>
                        <a:t>285</a:t>
                      </a:r>
                      <a:endParaRPr lang="en-US" sz="1200" dirty="0">
                        <a:effectLst/>
                        <a:latin typeface="Bahnschrift SemiLight SemiConde" pitchFamily="34" charset="0"/>
                        <a:ea typeface="Times New Roman"/>
                      </a:endParaRPr>
                    </a:p>
                  </a:txBody>
                  <a:tcPr marL="9319" marR="9319" marT="9319" marB="9319" anchor="ctr"/>
                </a:tc>
                <a:tc vMerge="1">
                  <a:txBody>
                    <a:bodyPr/>
                    <a:lstStyle/>
                    <a:p>
                      <a:endParaRPr lang="en-US"/>
                    </a:p>
                  </a:txBody>
                  <a:tcPr/>
                </a:tc>
              </a:tr>
              <a:tr h="372534">
                <a:tc vMerge="1">
                  <a:txBody>
                    <a:bodyPr/>
                    <a:lstStyle/>
                    <a:p>
                      <a:endParaRPr lang="en-US"/>
                    </a:p>
                  </a:txBody>
                  <a:tcPr/>
                </a:tc>
                <a:tc>
                  <a:txBody>
                    <a:bodyPr/>
                    <a:lstStyle/>
                    <a:p>
                      <a:pPr marL="0" marR="0" algn="ctr">
                        <a:spcBef>
                          <a:spcPts val="0"/>
                        </a:spcBef>
                        <a:spcAft>
                          <a:spcPts val="0"/>
                        </a:spcAft>
                      </a:pPr>
                      <a:r>
                        <a:rPr lang="en-US" sz="1200" dirty="0">
                          <a:effectLst/>
                          <a:latin typeface="Bahnschrift SemiLight SemiConde" pitchFamily="34" charset="0"/>
                        </a:rPr>
                        <a:t>E. Suite </a:t>
                      </a:r>
                      <a:r>
                        <a:rPr lang="en-US" sz="1200" dirty="0" err="1">
                          <a:effectLst/>
                          <a:latin typeface="Bahnschrift SemiLight SemiConde" pitchFamily="34" charset="0"/>
                        </a:rPr>
                        <a:t>Dlx</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a:effectLst/>
                          <a:latin typeface="Bahnschrift SemiLight SemiConde" pitchFamily="34" charset="0"/>
                        </a:rPr>
                        <a:t>Πρωινό</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ea typeface="Times New Roman"/>
                        </a:rPr>
                        <a:t>295</a:t>
                      </a:r>
                      <a:endParaRPr lang="en-US" sz="1200" dirty="0">
                        <a:effectLst/>
                        <a:latin typeface="Bahnschrift SemiLight SemiConde" pitchFamily="34" charset="0"/>
                        <a:ea typeface="Times New Roman"/>
                      </a:endParaRPr>
                    </a:p>
                  </a:txBody>
                  <a:tcPr marL="9319" marR="9319" marT="9319" marB="9319" anchor="ctr"/>
                </a:tc>
                <a:tc vMerge="1">
                  <a:txBody>
                    <a:bodyPr/>
                    <a:lstStyle/>
                    <a:p>
                      <a:endParaRPr lang="en-US"/>
                    </a:p>
                  </a:txBody>
                  <a:tcPr/>
                </a:tc>
              </a:tr>
              <a:tr h="260952">
                <a:tc rowSpan="2">
                  <a:txBody>
                    <a:bodyPr/>
                    <a:lstStyle/>
                    <a:p>
                      <a:pPr marL="0" marR="0" algn="ctr">
                        <a:spcBef>
                          <a:spcPts val="0"/>
                        </a:spcBef>
                        <a:spcAft>
                          <a:spcPts val="0"/>
                        </a:spcAft>
                      </a:pPr>
                      <a:r>
                        <a:rPr lang="en-US" sz="1200" dirty="0">
                          <a:solidFill>
                            <a:schemeClr val="bg1"/>
                          </a:solidFill>
                          <a:effectLst/>
                          <a:latin typeface="Bahnschrift SemiLight SemiConde" pitchFamily="34" charset="0"/>
                        </a:rPr>
                        <a:t>GRAND HOTEL CASINO 4*</a:t>
                      </a: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200" dirty="0">
                          <a:effectLst/>
                          <a:latin typeface="Bahnschrift SemiLight SemiConde" pitchFamily="34" charset="0"/>
                        </a:rPr>
                        <a:t>Deluxe</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a:effectLst/>
                          <a:latin typeface="Bahnschrift SemiLight SemiConde" pitchFamily="34" charset="0"/>
                        </a:rPr>
                        <a:t>Ημιδιατροφή</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ea typeface="Times New Roman"/>
                        </a:rPr>
                        <a:t>410</a:t>
                      </a:r>
                      <a:endParaRPr lang="en-US" sz="1200" dirty="0">
                        <a:effectLst/>
                        <a:latin typeface="Bahnschrift SemiLight SemiConde" pitchFamily="34" charset="0"/>
                        <a:ea typeface="Times New Roman"/>
                      </a:endParaRPr>
                    </a:p>
                  </a:txBody>
                  <a:tcPr marL="9319" marR="9319" marT="9319" marB="9319" anchor="ctr"/>
                </a:tc>
                <a:tc rowSpan="2">
                  <a:txBody>
                    <a:bodyPr/>
                    <a:lstStyle/>
                    <a:p>
                      <a:pPr marL="0" marR="0" algn="ctr">
                        <a:spcBef>
                          <a:spcPts val="0"/>
                        </a:spcBef>
                        <a:spcAft>
                          <a:spcPts val="0"/>
                        </a:spcAft>
                      </a:pPr>
                      <a:endParaRPr lang="en-US" sz="1000" dirty="0">
                        <a:effectLst/>
                        <a:latin typeface="Bahnschrift SemiLight SemiConde" pitchFamily="34" charset="0"/>
                        <a:ea typeface="Times New Roman"/>
                      </a:endParaRPr>
                    </a:p>
                  </a:txBody>
                  <a:tcPr marL="9319" marR="9319" marT="9319" marB="9319" anchor="ctr"/>
                </a:tc>
              </a:tr>
              <a:tr h="305853">
                <a:tc vMerge="1">
                  <a:txBody>
                    <a:bodyPr/>
                    <a:lstStyle/>
                    <a:p>
                      <a:endParaRPr lang="en-US"/>
                    </a:p>
                  </a:txBody>
                  <a:tcPr/>
                </a:tc>
                <a:tc>
                  <a:txBody>
                    <a:bodyPr/>
                    <a:lstStyle/>
                    <a:p>
                      <a:pPr marL="0" marR="0" algn="ctr">
                        <a:spcBef>
                          <a:spcPts val="0"/>
                        </a:spcBef>
                        <a:spcAft>
                          <a:spcPts val="0"/>
                        </a:spcAft>
                      </a:pPr>
                      <a:r>
                        <a:rPr lang="en-US" sz="1200" dirty="0">
                          <a:effectLst/>
                          <a:latin typeface="Bahnschrift SemiLight SemiConde" pitchFamily="34" charset="0"/>
                        </a:rPr>
                        <a:t>Apartment</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a:effectLst/>
                          <a:latin typeface="Bahnschrift SemiLight SemiConde" pitchFamily="34" charset="0"/>
                        </a:rPr>
                        <a:t>Ημιδιατροφή</a:t>
                      </a:r>
                      <a:endParaRPr lang="en-US" sz="120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ea typeface="Times New Roman"/>
                        </a:rPr>
                        <a:t>480</a:t>
                      </a:r>
                      <a:endParaRPr lang="en-US" sz="1200" dirty="0">
                        <a:effectLst/>
                        <a:latin typeface="Bahnschrift SemiLight SemiConde" pitchFamily="34" charset="0"/>
                        <a:ea typeface="Times New Roman"/>
                      </a:endParaRPr>
                    </a:p>
                  </a:txBody>
                  <a:tcPr marL="9319" marR="9319" marT="9319" marB="9319" anchor="ctr"/>
                </a:tc>
                <a:tc vMerge="1">
                  <a:txBody>
                    <a:bodyPr/>
                    <a:lstStyle/>
                    <a:p>
                      <a:endParaRPr lang="en-US"/>
                    </a:p>
                  </a:txBody>
                  <a:tcPr/>
                </a:tc>
              </a:tr>
              <a:tr h="295280">
                <a:tc>
                  <a:txBody>
                    <a:bodyPr/>
                    <a:lstStyle/>
                    <a:p>
                      <a:pPr marL="0" marR="0" algn="ctr">
                        <a:spcBef>
                          <a:spcPts val="0"/>
                        </a:spcBef>
                        <a:spcAft>
                          <a:spcPts val="0"/>
                        </a:spcAft>
                      </a:pPr>
                      <a:r>
                        <a:rPr lang="en-US" sz="1200" dirty="0" smtClean="0">
                          <a:solidFill>
                            <a:schemeClr val="bg1"/>
                          </a:solidFill>
                          <a:effectLst/>
                          <a:latin typeface="Bahnschrift SemiLight SemiConde" pitchFamily="34" charset="0"/>
                        </a:rPr>
                        <a:t>PREMIER</a:t>
                      </a:r>
                      <a:r>
                        <a:rPr lang="en-US" sz="1200" baseline="0" dirty="0" smtClean="0">
                          <a:solidFill>
                            <a:schemeClr val="bg1"/>
                          </a:solidFill>
                          <a:effectLst/>
                          <a:latin typeface="Bahnschrift SemiLight SemiConde" pitchFamily="34" charset="0"/>
                        </a:rPr>
                        <a:t> </a:t>
                      </a:r>
                      <a:r>
                        <a:rPr lang="en-US" sz="1200" dirty="0" smtClean="0">
                          <a:solidFill>
                            <a:schemeClr val="bg1"/>
                          </a:solidFill>
                          <a:effectLst/>
                          <a:latin typeface="Bahnschrift SemiLight SemiConde" pitchFamily="34" charset="0"/>
                        </a:rPr>
                        <a:t>5</a:t>
                      </a:r>
                      <a:r>
                        <a:rPr lang="en-US" sz="1200" dirty="0">
                          <a:solidFill>
                            <a:schemeClr val="bg1"/>
                          </a:solidFill>
                          <a:effectLst/>
                          <a:latin typeface="Bahnschrift SemiLight SemiConde" pitchFamily="34" charset="0"/>
                        </a:rPr>
                        <a:t>*</a:t>
                      </a: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GB" sz="1200" dirty="0" smtClean="0">
                          <a:effectLst/>
                          <a:latin typeface="Bahnschrift SemiLight SemiConde" pitchFamily="34" charset="0"/>
                        </a:rPr>
                        <a:t>Executive</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a:effectLst/>
                          <a:latin typeface="Bahnschrift SemiLight SemiConde" pitchFamily="34" charset="0"/>
                        </a:rPr>
                        <a:t>Πρωινό</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ea typeface="Times New Roman"/>
                        </a:rPr>
                        <a:t>345</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00" dirty="0">
                          <a:effectLst/>
                          <a:latin typeface="Bahnschrift SemiLight SemiConde" pitchFamily="34" charset="0"/>
                        </a:rPr>
                        <a:t>Ημιδιατροφή €</a:t>
                      </a:r>
                      <a:r>
                        <a:rPr lang="en-GB" sz="1000" dirty="0" smtClean="0">
                          <a:effectLst/>
                          <a:latin typeface="Bahnschrift SemiLight SemiConde" pitchFamily="34" charset="0"/>
                        </a:rPr>
                        <a:t>20</a:t>
                      </a:r>
                      <a:r>
                        <a:rPr lang="el-GR" sz="1000" dirty="0" smtClean="0">
                          <a:effectLst/>
                          <a:latin typeface="Bahnschrift SemiLight SemiConde" pitchFamily="34" charset="0"/>
                        </a:rPr>
                        <a:t> </a:t>
                      </a:r>
                      <a:r>
                        <a:rPr lang="el-GR" sz="1000" dirty="0">
                          <a:effectLst/>
                          <a:latin typeface="Bahnschrift SemiLight SemiConde" pitchFamily="34" charset="0"/>
                        </a:rPr>
                        <a:t>/ δείπνο</a:t>
                      </a:r>
                      <a:endParaRPr lang="en-US" sz="1000" dirty="0">
                        <a:effectLst/>
                        <a:latin typeface="Bahnschrift SemiLight SemiConde" pitchFamily="34" charset="0"/>
                        <a:ea typeface="Times New Roman"/>
                      </a:endParaRPr>
                    </a:p>
                  </a:txBody>
                  <a:tcPr marL="9319" marR="9319" marT="9319" marB="9319" anchor="ctr"/>
                </a:tc>
              </a:tr>
            </a:tbl>
          </a:graphicData>
        </a:graphic>
      </p:graphicFrame>
    </p:spTree>
    <p:extLst>
      <p:ext uri="{BB962C8B-B14F-4D97-AF65-F5344CB8AC3E}">
        <p14:creationId xmlns:p14="http://schemas.microsoft.com/office/powerpoint/2010/main" val="8456320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F:\FREE PHOTOS\SKI\BANSKO EKDROMI THEOFANEIA APO ATHIN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8465" y="-173915"/>
            <a:ext cx="5011209" cy="292477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 xmlns:a16="http://schemas.microsoft.com/office/drawing/2014/main" id="{C932C3B1-5180-1A8F-BB7A-115704139891}"/>
              </a:ext>
            </a:extLst>
          </p:cNvPr>
          <p:cNvSpPr txBox="1"/>
          <p:nvPr/>
        </p:nvSpPr>
        <p:spPr>
          <a:xfrm>
            <a:off x="0" y="1710666"/>
            <a:ext cx="2482965" cy="646331"/>
          </a:xfrm>
          <a:prstGeom prst="rect">
            <a:avLst/>
          </a:prstGeom>
          <a:noFill/>
        </p:spPr>
        <p:txBody>
          <a:bodyPr wrap="square">
            <a:spAutoFit/>
          </a:bodyPr>
          <a:lstStyle/>
          <a:p>
            <a:pPr algn="ctr"/>
            <a:r>
              <a:rPr lang="el-GR" sz="1200" dirty="0" smtClean="0">
                <a:solidFill>
                  <a:schemeClr val="accent2">
                    <a:lumMod val="75000"/>
                    <a:lumOff val="25000"/>
                  </a:schemeClr>
                </a:solidFill>
                <a:latin typeface="Bahnschrift SemiLight SemiConde" panose="020B0502040204020203" pitchFamily="34" charset="0"/>
              </a:rPr>
              <a:t>Οι τιμές είναι κατ άτομο </a:t>
            </a:r>
          </a:p>
          <a:p>
            <a:pPr algn="ctr"/>
            <a:r>
              <a:rPr lang="el-GR" sz="1200" dirty="0" smtClean="0">
                <a:solidFill>
                  <a:schemeClr val="accent2">
                    <a:lumMod val="75000"/>
                    <a:lumOff val="25000"/>
                  </a:schemeClr>
                </a:solidFill>
                <a:latin typeface="Bahnschrift SemiLight SemiConde" panose="020B0502040204020203" pitchFamily="34" charset="0"/>
              </a:rPr>
              <a:t>για το πακέτο εκδρομής</a:t>
            </a:r>
          </a:p>
          <a:p>
            <a:pPr algn="ctr"/>
            <a:r>
              <a:rPr lang="el-GR" sz="1200" dirty="0" smtClean="0">
                <a:solidFill>
                  <a:schemeClr val="accent2">
                    <a:lumMod val="75000"/>
                    <a:lumOff val="25000"/>
                  </a:schemeClr>
                </a:solidFill>
                <a:latin typeface="Bahnschrift SemiLight SemiConde" panose="020B0502040204020203" pitchFamily="34" charset="0"/>
              </a:rPr>
              <a:t>( μεταφορές – διαμονή – διατροφή )</a:t>
            </a:r>
            <a:endParaRPr lang="en-US" sz="1200" dirty="0">
              <a:solidFill>
                <a:schemeClr val="accent2">
                  <a:lumMod val="75000"/>
                  <a:lumOff val="25000"/>
                </a:schemeClr>
              </a:solidFill>
              <a:latin typeface="Bahnschrift SemiLight SemiConde" panose="020B0502040204020203" pitchFamily="34" charset="0"/>
            </a:endParaRPr>
          </a:p>
        </p:txBody>
      </p:sp>
      <p:pic>
        <p:nvPicPr>
          <p:cNvPr id="10" name="Picture 9">
            <a:extLst>
              <a:ext uri="{FF2B5EF4-FFF2-40B4-BE49-F238E27FC236}">
                <a16:creationId xmlns="" xmlns:a16="http://schemas.microsoft.com/office/drawing/2014/main" id="{BB9F5F15-3532-7250-7C8A-3909A9D181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7303" y="4752710"/>
            <a:ext cx="1707197" cy="2276263"/>
          </a:xfrm>
          <a:solidFill>
            <a:srgbClr val="FFC000"/>
          </a:solidFill>
          <a:ln w="57150">
            <a:solidFill>
              <a:schemeClr val="bg1"/>
            </a:solidFill>
          </a:ln>
          <a:effectLst>
            <a:outerShdw blurRad="50800" dist="38100" dir="10800000" algn="r" rotWithShape="0">
              <a:prstClr val="black">
                <a:alpha val="40000"/>
              </a:prstClr>
            </a:outerShdw>
          </a:effectLst>
        </p:spPr>
      </p:pic>
      <p:pic>
        <p:nvPicPr>
          <p:cNvPr id="12" name="Picture 11">
            <a:extLst>
              <a:ext uri="{FF2B5EF4-FFF2-40B4-BE49-F238E27FC236}">
                <a16:creationId xmlns="" xmlns:a16="http://schemas.microsoft.com/office/drawing/2014/main" id="{838A0CAB-3015-CA67-8A6E-81FF586B503D}"/>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850527" y="8600532"/>
            <a:ext cx="2711817" cy="2015079"/>
          </a:xfrm>
          <a:solidFill>
            <a:srgbClr val="FFC000"/>
          </a:solidFill>
          <a:ln w="57150">
            <a:solidFill>
              <a:schemeClr val="bg1"/>
            </a:solidFill>
          </a:ln>
          <a:effectLst>
            <a:outerShdw blurRad="50800" dist="38100" dir="10800000" algn="r" rotWithShape="0">
              <a:prstClr val="black">
                <a:alpha val="40000"/>
              </a:prstClr>
            </a:outerShdw>
          </a:effectLst>
        </p:spPr>
      </p:pic>
      <p:pic>
        <p:nvPicPr>
          <p:cNvPr id="3074" name="Picture 2" descr="Where to Go in Plaka: A Guide to the Neighborhood of the Gods - Greece Is">
            <a:extLst>
              <a:ext uri="{FF2B5EF4-FFF2-40B4-BE49-F238E27FC236}">
                <a16:creationId xmlns="" xmlns:a16="http://schemas.microsoft.com/office/drawing/2014/main" id="{2ACA7C5B-32C5-7820-03F5-418ADA355BB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200087" y="6750497"/>
            <a:ext cx="1984475" cy="2276264"/>
          </a:xfrm>
          <a:solidFill>
            <a:srgbClr val="FFC000"/>
          </a:solidFill>
          <a:ln w="57150">
            <a:solidFill>
              <a:schemeClr val="bg1"/>
            </a:solidFill>
          </a:ln>
          <a:effectLst>
            <a:outerShdw blurRad="50800" dist="38100" dir="10800000" algn="r" rotWithShape="0">
              <a:prstClr val="black">
                <a:alpha val="40000"/>
              </a:prstClr>
            </a:outerShdw>
          </a:effectLst>
        </p:spPr>
      </p:pic>
      <p:pic>
        <p:nvPicPr>
          <p:cNvPr id="6" name="Picture 5">
            <a:extLst>
              <a:ext uri="{FF2B5EF4-FFF2-40B4-BE49-F238E27FC236}">
                <a16:creationId xmlns="" xmlns:a16="http://schemas.microsoft.com/office/drawing/2014/main" id="{0E78B415-CB86-66B9-3613-C60060091164}"/>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189813" y="6819830"/>
            <a:ext cx="3234979" cy="2076151"/>
          </a:xfrm>
          <a:solidFill>
            <a:srgbClr val="FFC000"/>
          </a:solidFill>
          <a:ln w="57150">
            <a:solidFill>
              <a:schemeClr val="bg1"/>
            </a:solidFill>
          </a:ln>
          <a:effectLst>
            <a:outerShdw blurRad="50800" dist="38100" dir="10800000" algn="r" rotWithShape="0">
              <a:prstClr val="black">
                <a:alpha val="40000"/>
              </a:prstClr>
            </a:outerShdw>
          </a:effectLst>
        </p:spPr>
      </p:pic>
      <p:pic>
        <p:nvPicPr>
          <p:cNvPr id="8" name="Picture 7">
            <a:extLst>
              <a:ext uri="{FF2B5EF4-FFF2-40B4-BE49-F238E27FC236}">
                <a16:creationId xmlns="" xmlns:a16="http://schemas.microsoft.com/office/drawing/2014/main" id="{19CCD3A6-590F-7948-C336-E9EC27D873B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7534" y="8674981"/>
            <a:ext cx="2794055" cy="1727391"/>
          </a:xfrm>
          <a:solidFill>
            <a:srgbClr val="FFC000"/>
          </a:solidFill>
          <a:ln w="57150">
            <a:solidFill>
              <a:schemeClr val="bg1"/>
            </a:solidFill>
          </a:ln>
          <a:effectLst>
            <a:outerShdw blurRad="50800" dist="38100" dir="10800000" algn="r" rotWithShape="0">
              <a:prstClr val="black">
                <a:alpha val="40000"/>
              </a:prstClr>
            </a:outerShdw>
          </a:effectLst>
        </p:spPr>
      </p:pic>
      <p:pic>
        <p:nvPicPr>
          <p:cNvPr id="4" name="Picture 3">
            <a:extLst>
              <a:ext uri="{FF2B5EF4-FFF2-40B4-BE49-F238E27FC236}">
                <a16:creationId xmlns="" xmlns:a16="http://schemas.microsoft.com/office/drawing/2014/main" id="{4818675F-8198-0149-E65B-8020DA4BE5A3}"/>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1391506" y="4708952"/>
            <a:ext cx="2182919" cy="2060606"/>
          </a:xfrm>
          <a:solidFill>
            <a:srgbClr val="FFC000"/>
          </a:solidFill>
          <a:ln w="57150">
            <a:solidFill>
              <a:schemeClr val="bg1"/>
            </a:solidFill>
          </a:ln>
          <a:effectLst>
            <a:outerShdw blurRad="50800" dist="38100" dir="10800000" algn="r" rotWithShape="0">
              <a:prstClr val="black">
                <a:alpha val="40000"/>
              </a:prstClr>
            </a:outerShdw>
          </a:effectLst>
        </p:spPr>
      </p:pic>
      <p:sp>
        <p:nvSpPr>
          <p:cNvPr id="15" name="Rectangle 14">
            <a:extLst>
              <a:ext uri="{FF2B5EF4-FFF2-40B4-BE49-F238E27FC236}">
                <a16:creationId xmlns="" xmlns:a16="http://schemas.microsoft.com/office/drawing/2014/main" id="{3B1A667E-3D57-C626-80A8-CEBAA08E2EA9}"/>
              </a:ext>
            </a:extLst>
          </p:cNvPr>
          <p:cNvSpPr/>
          <p:nvPr/>
        </p:nvSpPr>
        <p:spPr>
          <a:xfrm>
            <a:off x="-249449" y="348342"/>
            <a:ext cx="3831037" cy="816429"/>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lumMod val="75000"/>
                </a:schemeClr>
              </a:solidFill>
            </a:endParaRPr>
          </a:p>
        </p:txBody>
      </p:sp>
      <p:sp>
        <p:nvSpPr>
          <p:cNvPr id="16" name="Google Shape;94;p15">
            <a:extLst>
              <a:ext uri="{FF2B5EF4-FFF2-40B4-BE49-F238E27FC236}">
                <a16:creationId xmlns="" xmlns:a16="http://schemas.microsoft.com/office/drawing/2014/main" id="{BC90A0DA-AC6A-BB4D-F7A4-B1670D522E80}"/>
              </a:ext>
            </a:extLst>
          </p:cNvPr>
          <p:cNvSpPr txBox="1"/>
          <p:nvPr/>
        </p:nvSpPr>
        <p:spPr>
          <a:xfrm>
            <a:off x="136464" y="479557"/>
            <a:ext cx="3059209" cy="553998"/>
          </a:xfrm>
          <a:prstGeom prst="rect">
            <a:avLst/>
          </a:prstGeom>
          <a:noFill/>
          <a:ln>
            <a:noFill/>
          </a:ln>
        </p:spPr>
        <p:txBody>
          <a:bodyPr spcFirstLastPara="1" wrap="square" lIns="0" tIns="0" rIns="0" bIns="0" anchor="t" anchorCtr="0">
            <a:spAutoFit/>
          </a:bodyPr>
          <a:lstStyle/>
          <a:p>
            <a:pPr marL="0" lvl="0" indent="0" algn="ctr" rtl="0">
              <a:spcBef>
                <a:spcPts val="0"/>
              </a:spcBef>
              <a:spcAft>
                <a:spcPts val="0"/>
              </a:spcAft>
              <a:buNone/>
            </a:pPr>
            <a:r>
              <a:rPr lang="el-GR" sz="3600" b="1" dirty="0" smtClean="0">
                <a:solidFill>
                  <a:schemeClr val="accent2">
                    <a:lumMod val="75000"/>
                    <a:lumOff val="25000"/>
                  </a:schemeClr>
                </a:solidFill>
                <a:effectLst>
                  <a:outerShdw blurRad="38100" dist="38100" dir="2700000" algn="tl">
                    <a:srgbClr val="000000">
                      <a:alpha val="43137"/>
                    </a:srgbClr>
                  </a:outerShdw>
                </a:effectLst>
                <a:latin typeface="Bahnschrift SemiLight SemiConde" panose="020B0502040204020203" pitchFamily="34" charset="0"/>
                <a:ea typeface="Forum"/>
                <a:cs typeface="Forum"/>
                <a:sym typeface="Forum"/>
              </a:rPr>
              <a:t>ΤΙΜΟΚΑΤΑΛΟΓΟΣ</a:t>
            </a:r>
            <a:endParaRPr sz="3600" b="1" dirty="0">
              <a:solidFill>
                <a:schemeClr val="accent2">
                  <a:lumMod val="75000"/>
                  <a:lumOff val="25000"/>
                </a:schemeClr>
              </a:solidFill>
              <a:effectLst>
                <a:outerShdw blurRad="38100" dist="38100" dir="2700000" algn="tl">
                  <a:srgbClr val="000000">
                    <a:alpha val="43137"/>
                  </a:srgbClr>
                </a:outerShdw>
              </a:effectLst>
              <a:latin typeface="Bahnschrift SemiLight SemiConde" panose="020B0502040204020203" pitchFamily="34" charset="0"/>
              <a:ea typeface="Forum"/>
              <a:cs typeface="Forum"/>
              <a:sym typeface="Forum"/>
            </a:endParaRPr>
          </a:p>
        </p:txBody>
      </p:sp>
      <p:sp>
        <p:nvSpPr>
          <p:cNvPr id="13" name="Google Shape;94;p15">
            <a:extLst>
              <a:ext uri="{FF2B5EF4-FFF2-40B4-BE49-F238E27FC236}">
                <a16:creationId xmlns="" xmlns:a16="http://schemas.microsoft.com/office/drawing/2014/main" id="{BC90A0DA-AC6A-BB4D-F7A4-B1670D522E80}"/>
              </a:ext>
            </a:extLst>
          </p:cNvPr>
          <p:cNvSpPr txBox="1"/>
          <p:nvPr/>
        </p:nvSpPr>
        <p:spPr>
          <a:xfrm>
            <a:off x="1807303" y="2739129"/>
            <a:ext cx="3849780" cy="553998"/>
          </a:xfrm>
          <a:prstGeom prst="rect">
            <a:avLst/>
          </a:prstGeom>
          <a:noFill/>
          <a:ln>
            <a:noFill/>
          </a:ln>
        </p:spPr>
        <p:txBody>
          <a:bodyPr spcFirstLastPara="1" wrap="square" lIns="0" tIns="0" rIns="0" bIns="0" anchor="t" anchorCtr="0">
            <a:spAutoFit/>
          </a:bodyPr>
          <a:lstStyle/>
          <a:p>
            <a:pPr marL="0" lvl="0" indent="0" algn="ctr" rtl="0">
              <a:spcBef>
                <a:spcPts val="0"/>
              </a:spcBef>
              <a:spcAft>
                <a:spcPts val="0"/>
              </a:spcAft>
              <a:buNone/>
            </a:pPr>
            <a:r>
              <a:rPr lang="el-GR" sz="3600" b="1" dirty="0" smtClean="0">
                <a:solidFill>
                  <a:schemeClr val="accent2">
                    <a:lumMod val="75000"/>
                    <a:lumOff val="25000"/>
                  </a:schemeClr>
                </a:solidFill>
                <a:effectLst>
                  <a:outerShdw blurRad="38100" dist="38100" dir="2700000" algn="tl">
                    <a:srgbClr val="000000">
                      <a:alpha val="43137"/>
                    </a:srgbClr>
                  </a:outerShdw>
                </a:effectLst>
                <a:latin typeface="Bahnschrift SemiLight SemiConde" panose="020B0502040204020203" pitchFamily="34" charset="0"/>
                <a:ea typeface="Forum"/>
                <a:cs typeface="Forum"/>
                <a:sym typeface="Forum"/>
              </a:rPr>
              <a:t>ΧΕΙΜΩΝΑΣ 202</a:t>
            </a:r>
            <a:r>
              <a:rPr lang="en-US" sz="3600" b="1" dirty="0" smtClean="0">
                <a:solidFill>
                  <a:schemeClr val="accent2">
                    <a:lumMod val="75000"/>
                    <a:lumOff val="25000"/>
                  </a:schemeClr>
                </a:solidFill>
                <a:effectLst>
                  <a:outerShdw blurRad="38100" dist="38100" dir="2700000" algn="tl">
                    <a:srgbClr val="000000">
                      <a:alpha val="43137"/>
                    </a:srgbClr>
                  </a:outerShdw>
                </a:effectLst>
                <a:latin typeface="Bahnschrift SemiLight SemiConde" panose="020B0502040204020203" pitchFamily="34" charset="0"/>
                <a:ea typeface="Forum"/>
                <a:cs typeface="Forum"/>
                <a:sym typeface="Forum"/>
              </a:rPr>
              <a:t>5</a:t>
            </a:r>
            <a:endParaRPr sz="3600" b="1" dirty="0">
              <a:solidFill>
                <a:schemeClr val="accent2">
                  <a:lumMod val="75000"/>
                  <a:lumOff val="25000"/>
                </a:schemeClr>
              </a:solidFill>
              <a:effectLst>
                <a:outerShdw blurRad="38100" dist="38100" dir="2700000" algn="tl">
                  <a:srgbClr val="000000">
                    <a:alpha val="43137"/>
                  </a:srgbClr>
                </a:outerShdw>
              </a:effectLst>
              <a:latin typeface="Bahnschrift SemiLight SemiConde" panose="020B0502040204020203" pitchFamily="34" charset="0"/>
              <a:ea typeface="Forum"/>
              <a:cs typeface="Forum"/>
              <a:sym typeface="Forum"/>
            </a:endParaRPr>
          </a:p>
        </p:txBody>
      </p:sp>
      <p:sp>
        <p:nvSpPr>
          <p:cNvPr id="17" name="Google Shape;58;p13"/>
          <p:cNvSpPr txBox="1"/>
          <p:nvPr/>
        </p:nvSpPr>
        <p:spPr>
          <a:xfrm>
            <a:off x="1215843" y="1170296"/>
            <a:ext cx="2346501" cy="246221"/>
          </a:xfrm>
          <a:prstGeom prst="rect">
            <a:avLst/>
          </a:prstGeom>
          <a:solidFill>
            <a:schemeClr val="bg2"/>
          </a:solidFill>
          <a:ln>
            <a:noFill/>
          </a:ln>
        </p:spPr>
        <p:txBody>
          <a:bodyPr spcFirstLastPara="1" wrap="square" lIns="0" tIns="0" rIns="0" bIns="0" anchor="t" anchorCtr="0">
            <a:spAutoFit/>
          </a:bodyPr>
          <a:lstStyle/>
          <a:p>
            <a:pPr algn="ctr"/>
            <a:r>
              <a:rPr lang="el-GR" sz="1600" b="1" dirty="0" smtClean="0">
                <a:solidFill>
                  <a:schemeClr val="bg1"/>
                </a:solidFill>
                <a:effectLst>
                  <a:outerShdw blurRad="38100" dist="38100" dir="2700000" algn="tl">
                    <a:srgbClr val="000000">
                      <a:alpha val="43137"/>
                    </a:srgbClr>
                  </a:outerShdw>
                </a:effectLst>
                <a:latin typeface="Bahnschrift SemiLight SemiConde" panose="020B0502040204020203" pitchFamily="34" charset="0"/>
                <a:sym typeface="Forum"/>
              </a:rPr>
              <a:t>ΑΝΑΧΩΡΗΣΕΙΣ ΑΠΟ ΑΘΗΝΑ</a:t>
            </a:r>
            <a:endParaRPr sz="1600" b="1" dirty="0">
              <a:solidFill>
                <a:schemeClr val="bg1"/>
              </a:solidFill>
              <a:effectLst>
                <a:outerShdw blurRad="38100" dist="38100" dir="2700000" algn="tl">
                  <a:srgbClr val="000000">
                    <a:alpha val="43137"/>
                  </a:srgbClr>
                </a:outerShdw>
              </a:effectLst>
              <a:latin typeface="Bahnschrift SemiLight SemiConde" panose="020B0502040204020203" pitchFamily="34" charset="0"/>
              <a:sym typeface="Forum"/>
            </a:endParaRPr>
          </a:p>
        </p:txBody>
      </p:sp>
      <p:graphicFrame>
        <p:nvGraphicFramePr>
          <p:cNvPr id="18" name="Πίνακας 17"/>
          <p:cNvGraphicFramePr>
            <a:graphicFrameLocks noGrp="1"/>
          </p:cNvGraphicFramePr>
          <p:nvPr>
            <p:extLst>
              <p:ext uri="{D42A27DB-BD31-4B8C-83A1-F6EECF244321}">
                <p14:modId xmlns:p14="http://schemas.microsoft.com/office/powerpoint/2010/main" val="3187598980"/>
              </p:ext>
            </p:extLst>
          </p:nvPr>
        </p:nvGraphicFramePr>
        <p:xfrm>
          <a:off x="200087" y="3571716"/>
          <a:ext cx="6979646" cy="6300417"/>
        </p:xfrm>
        <a:graphic>
          <a:graphicData uri="http://schemas.openxmlformats.org/drawingml/2006/table">
            <a:tbl>
              <a:tblPr firstRow="1" firstCol="1" bandRow="1">
                <a:tableStyleId>{5C22544A-7EE6-4342-B048-85BDC9FD1C3A}</a:tableStyleId>
              </a:tblPr>
              <a:tblGrid>
                <a:gridCol w="2288332"/>
                <a:gridCol w="1062569"/>
                <a:gridCol w="1097212"/>
                <a:gridCol w="982133"/>
                <a:gridCol w="1549400"/>
              </a:tblGrid>
              <a:tr h="689622">
                <a:tc gridSpan="3">
                  <a:txBody>
                    <a:bodyPr/>
                    <a:lstStyle/>
                    <a:p>
                      <a:pPr marL="0" marR="0" algn="ctr">
                        <a:spcBef>
                          <a:spcPts val="0"/>
                        </a:spcBef>
                        <a:spcAft>
                          <a:spcPts val="0"/>
                        </a:spcAft>
                      </a:pPr>
                      <a:r>
                        <a:rPr lang="el-GR" sz="1200" dirty="0">
                          <a:effectLst/>
                          <a:latin typeface="Bahnschrift SemiLight SemiConde" pitchFamily="34" charset="0"/>
                        </a:rPr>
                        <a:t>Βραδινές αναχωρήσεις</a:t>
                      </a:r>
                      <a:endParaRPr lang="en-US" sz="1200" dirty="0">
                        <a:effectLst/>
                        <a:latin typeface="Bahnschrift SemiLight SemiConde" pitchFamily="34" charset="0"/>
                        <a:ea typeface="Times New Roman"/>
                      </a:endParaRPr>
                    </a:p>
                  </a:txBody>
                  <a:tcPr marL="9319" marR="9319" marT="9319" marB="9319" anchor="ctr"/>
                </a:tc>
                <a:tc hMerge="1">
                  <a:txBody>
                    <a:bodyPr/>
                    <a:lstStyle/>
                    <a:p>
                      <a:endParaRPr lang="en-US"/>
                    </a:p>
                  </a:txBody>
                  <a:tcPr/>
                </a:tc>
                <a:tc hMerge="1">
                  <a:txBody>
                    <a:bodyPr/>
                    <a:lstStyle/>
                    <a:p>
                      <a:endParaRPr lang="en-US"/>
                    </a:p>
                  </a:txBody>
                  <a:tcPr/>
                </a:tc>
                <a:tc>
                  <a:txBody>
                    <a:bodyPr/>
                    <a:lstStyle/>
                    <a:p>
                      <a:pPr marL="0" marR="0" algn="ctr">
                        <a:spcBef>
                          <a:spcPts val="0"/>
                        </a:spcBef>
                        <a:spcAft>
                          <a:spcPts val="0"/>
                        </a:spcAft>
                      </a:pPr>
                      <a:r>
                        <a:rPr lang="el-GR" sz="1000" b="1" dirty="0" smtClean="0">
                          <a:solidFill>
                            <a:schemeClr val="bg1"/>
                          </a:solidFill>
                          <a:effectLst/>
                          <a:latin typeface="Bahnschrift SemiLight SemiConde" pitchFamily="34" charset="0"/>
                          <a:ea typeface="Times New Roman"/>
                        </a:rPr>
                        <a:t>Κάθε Τετάρτη βράδυ με επιστροφή Κυριακή</a:t>
                      </a:r>
                      <a:endParaRPr lang="en-US" sz="1000" b="1"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rowSpan="2">
                  <a:txBody>
                    <a:bodyPr/>
                    <a:lstStyle/>
                    <a:p>
                      <a:pPr marL="0" marR="0" algn="ctr">
                        <a:spcBef>
                          <a:spcPts val="0"/>
                        </a:spcBef>
                        <a:spcAft>
                          <a:spcPts val="0"/>
                        </a:spcAft>
                      </a:pPr>
                      <a:r>
                        <a:rPr lang="el-GR" sz="1000" dirty="0">
                          <a:effectLst/>
                          <a:latin typeface="Bahnschrift SemiLight SemiConde" pitchFamily="34" charset="0"/>
                        </a:rPr>
                        <a:t>Σημειώσεις</a:t>
                      </a:r>
                      <a:endParaRPr lang="en-US" sz="1000" dirty="0">
                        <a:effectLst/>
                        <a:latin typeface="Bahnschrift SemiLight SemiConde" pitchFamily="34" charset="0"/>
                      </a:endParaRPr>
                    </a:p>
                    <a:p>
                      <a:pPr marL="0" marR="0" algn="ctr">
                        <a:spcBef>
                          <a:spcPts val="0"/>
                        </a:spcBef>
                        <a:spcAft>
                          <a:spcPts val="0"/>
                        </a:spcAft>
                      </a:pPr>
                      <a:r>
                        <a:rPr lang="el-GR" sz="1000" dirty="0">
                          <a:effectLst/>
                          <a:latin typeface="Bahnschrift SemiLight SemiConde" pitchFamily="34" charset="0"/>
                        </a:rPr>
                        <a:t>προαιρετικό επιπλέον κόστος </a:t>
                      </a:r>
                      <a:endParaRPr lang="en-US" sz="1000" dirty="0" smtClean="0">
                        <a:effectLst/>
                        <a:latin typeface="Bahnschrift SemiLight SemiConde" pitchFamily="34" charset="0"/>
                      </a:endParaRPr>
                    </a:p>
                    <a:p>
                      <a:pPr marL="0" marR="0" algn="ctr">
                        <a:spcBef>
                          <a:spcPts val="0"/>
                        </a:spcBef>
                        <a:spcAft>
                          <a:spcPts val="0"/>
                        </a:spcAft>
                      </a:pPr>
                      <a:r>
                        <a:rPr lang="el-GR" sz="1000" dirty="0" smtClean="0">
                          <a:effectLst/>
                          <a:latin typeface="Bahnschrift SemiLight SemiConde" pitchFamily="34" charset="0"/>
                        </a:rPr>
                        <a:t>για ημιδιατροφή</a:t>
                      </a:r>
                      <a:endParaRPr lang="en-US" sz="1000" dirty="0">
                        <a:effectLst/>
                        <a:latin typeface="Bahnschrift SemiLight SemiConde" pitchFamily="34" charset="0"/>
                      </a:endParaRPr>
                    </a:p>
                  </a:txBody>
                  <a:tcPr marL="9319" marR="9319" marT="9319" marB="9319" anchor="ctr"/>
                </a:tc>
              </a:tr>
              <a:tr h="495782">
                <a:tc>
                  <a:txBody>
                    <a:bodyPr/>
                    <a:lstStyle/>
                    <a:p>
                      <a:pPr marL="0" marR="0" algn="ctr">
                        <a:spcBef>
                          <a:spcPts val="0"/>
                        </a:spcBef>
                        <a:spcAft>
                          <a:spcPts val="0"/>
                        </a:spcAft>
                      </a:pPr>
                      <a:r>
                        <a:rPr lang="el-GR" sz="1200" b="1" dirty="0">
                          <a:solidFill>
                            <a:schemeClr val="bg1"/>
                          </a:solidFill>
                          <a:effectLst/>
                          <a:latin typeface="Bahnschrift SemiLight SemiConde" pitchFamily="34" charset="0"/>
                        </a:rPr>
                        <a:t> </a:t>
                      </a:r>
                      <a:endParaRPr lang="en-US" sz="1200" b="1" dirty="0">
                        <a:solidFill>
                          <a:schemeClr val="bg1"/>
                        </a:solidFill>
                        <a:effectLst/>
                        <a:latin typeface="Bahnschrift SemiLight SemiConde" pitchFamily="34" charset="0"/>
                      </a:endParaRPr>
                    </a:p>
                    <a:p>
                      <a:pPr marL="0" marR="0" algn="ctr">
                        <a:spcBef>
                          <a:spcPts val="0"/>
                        </a:spcBef>
                        <a:spcAft>
                          <a:spcPts val="0"/>
                        </a:spcAft>
                      </a:pPr>
                      <a:r>
                        <a:rPr lang="el-GR" sz="1200" b="1" dirty="0">
                          <a:solidFill>
                            <a:schemeClr val="bg1"/>
                          </a:solidFill>
                          <a:effectLst/>
                          <a:latin typeface="Bahnschrift SemiLight SemiConde" pitchFamily="34" charset="0"/>
                        </a:rPr>
                        <a:t>Ξενοδοχεία</a:t>
                      </a:r>
                      <a:br>
                        <a:rPr lang="el-GR" sz="1200" b="1" dirty="0">
                          <a:solidFill>
                            <a:schemeClr val="bg1"/>
                          </a:solidFill>
                          <a:effectLst/>
                          <a:latin typeface="Bahnschrift SemiLight SemiConde" pitchFamily="34" charset="0"/>
                        </a:rPr>
                      </a:br>
                      <a:endParaRPr lang="en-US" sz="1200" b="1" dirty="0">
                        <a:solidFill>
                          <a:schemeClr val="bg1"/>
                        </a:solidFill>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b="1" dirty="0">
                          <a:solidFill>
                            <a:schemeClr val="bg1"/>
                          </a:solidFill>
                          <a:effectLst/>
                          <a:latin typeface="Bahnschrift SemiLight SemiConde" pitchFamily="34" charset="0"/>
                        </a:rPr>
                        <a:t>δωμάτιο</a:t>
                      </a:r>
                      <a:endParaRPr lang="en-US" sz="1200" b="1"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l-GR" sz="1200" b="1" dirty="0">
                          <a:solidFill>
                            <a:schemeClr val="bg1"/>
                          </a:solidFill>
                          <a:effectLst/>
                          <a:latin typeface="Bahnschrift SemiLight SemiConde" pitchFamily="34" charset="0"/>
                        </a:rPr>
                        <a:t>Διατροφή</a:t>
                      </a:r>
                      <a:endParaRPr lang="en-US" sz="1200" b="1"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200" b="1" dirty="0" smtClean="0">
                          <a:solidFill>
                            <a:schemeClr val="bg1"/>
                          </a:solidFill>
                          <a:effectLst/>
                          <a:latin typeface="Bahnschrift SemiLight SemiConde" pitchFamily="34" charset="0"/>
                        </a:rPr>
                        <a:t>3</a:t>
                      </a:r>
                      <a:r>
                        <a:rPr lang="el-GR" sz="1200" b="1" dirty="0" smtClean="0">
                          <a:solidFill>
                            <a:schemeClr val="bg1"/>
                          </a:solidFill>
                          <a:effectLst/>
                          <a:latin typeface="Bahnschrift SemiLight SemiConde" pitchFamily="34" charset="0"/>
                        </a:rPr>
                        <a:t>νύχτες</a:t>
                      </a:r>
                      <a:endParaRPr lang="en-US" sz="1200" b="1"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vMerge="1">
                  <a:txBody>
                    <a:bodyPr/>
                    <a:lstStyle/>
                    <a:p>
                      <a:endParaRPr lang="en-US"/>
                    </a:p>
                  </a:txBody>
                  <a:tcPr/>
                </a:tc>
              </a:tr>
              <a:tr h="299084">
                <a:tc>
                  <a:txBody>
                    <a:bodyPr/>
                    <a:lstStyle/>
                    <a:p>
                      <a:pPr marL="0" marR="0" algn="ctr">
                        <a:spcBef>
                          <a:spcPts val="0"/>
                        </a:spcBef>
                        <a:spcAft>
                          <a:spcPts val="0"/>
                        </a:spcAft>
                      </a:pPr>
                      <a:r>
                        <a:rPr lang="en-GB" sz="1200" dirty="0">
                          <a:solidFill>
                            <a:schemeClr val="bg1"/>
                          </a:solidFill>
                          <a:effectLst/>
                          <a:latin typeface="Bahnschrift SemiLight SemiConde" pitchFamily="34" charset="0"/>
                        </a:rPr>
                        <a:t>OLYMP </a:t>
                      </a:r>
                      <a:r>
                        <a:rPr lang="en-US" sz="1200" dirty="0">
                          <a:solidFill>
                            <a:schemeClr val="bg1"/>
                          </a:solidFill>
                          <a:effectLst/>
                          <a:latin typeface="Bahnschrift SemiLight SemiConde" pitchFamily="34" charset="0"/>
                        </a:rPr>
                        <a:t>3*</a:t>
                      </a: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200" dirty="0">
                          <a:effectLst/>
                          <a:latin typeface="Bahnschrift SemiLight SemiConde" pitchFamily="34" charset="0"/>
                        </a:rPr>
                        <a:t>Standard</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a:effectLst/>
                          <a:latin typeface="Bahnschrift SemiLight SemiConde" pitchFamily="34" charset="0"/>
                        </a:rPr>
                        <a:t>Πρωινό</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rPr>
                        <a:t>16</a:t>
                      </a:r>
                      <a:r>
                        <a:rPr lang="el-GR" sz="1200" dirty="0" smtClean="0">
                          <a:effectLst/>
                          <a:latin typeface="Bahnschrift SemiLight SemiConde" pitchFamily="34" charset="0"/>
                        </a:rPr>
                        <a:t>0</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00" dirty="0">
                          <a:effectLst/>
                          <a:latin typeface="Bahnschrift SemiLight SemiConde" pitchFamily="34" charset="0"/>
                        </a:rPr>
                        <a:t>Ημιδιατροφή €</a:t>
                      </a:r>
                      <a:r>
                        <a:rPr lang="en-US" sz="1000" dirty="0" smtClean="0">
                          <a:effectLst/>
                          <a:latin typeface="Bahnschrift SemiLight SemiConde" pitchFamily="34" charset="0"/>
                        </a:rPr>
                        <a:t>1</a:t>
                      </a:r>
                      <a:r>
                        <a:rPr lang="el-GR" sz="1000" dirty="0" smtClean="0">
                          <a:effectLst/>
                          <a:latin typeface="Bahnschrift SemiLight SemiConde" pitchFamily="34" charset="0"/>
                        </a:rPr>
                        <a:t>0 </a:t>
                      </a:r>
                      <a:r>
                        <a:rPr lang="el-GR" sz="1000" dirty="0">
                          <a:effectLst/>
                          <a:latin typeface="Bahnschrift SemiLight SemiConde" pitchFamily="34" charset="0"/>
                        </a:rPr>
                        <a:t>/ δείπνο</a:t>
                      </a:r>
                      <a:endParaRPr lang="en-US" sz="1000" dirty="0">
                        <a:effectLst/>
                        <a:latin typeface="Bahnschrift SemiLight SemiConde" pitchFamily="34" charset="0"/>
                        <a:ea typeface="Times New Roman"/>
                      </a:endParaRPr>
                    </a:p>
                  </a:txBody>
                  <a:tcPr marL="9319" marR="9319" marT="9319" marB="9319" anchor="ctr"/>
                </a:tc>
              </a:tr>
              <a:tr h="314313">
                <a:tc>
                  <a:txBody>
                    <a:bodyPr/>
                    <a:lstStyle/>
                    <a:p>
                      <a:pPr marL="0" marR="0" algn="ctr">
                        <a:spcBef>
                          <a:spcPts val="0"/>
                        </a:spcBef>
                        <a:spcAft>
                          <a:spcPts val="0"/>
                        </a:spcAft>
                      </a:pPr>
                      <a:r>
                        <a:rPr lang="en-US" sz="1200" dirty="0">
                          <a:solidFill>
                            <a:schemeClr val="bg1"/>
                          </a:solidFill>
                          <a:effectLst/>
                          <a:latin typeface="Bahnschrift SemiLight SemiConde" pitchFamily="34" charset="0"/>
                        </a:rPr>
                        <a:t>FRIENDS 3*</a:t>
                      </a: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200" dirty="0">
                          <a:effectLst/>
                          <a:latin typeface="Bahnschrift SemiLight SemiConde" pitchFamily="34" charset="0"/>
                        </a:rPr>
                        <a:t>Standard</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a:effectLst/>
                          <a:latin typeface="Bahnschrift SemiLight SemiConde" pitchFamily="34" charset="0"/>
                        </a:rPr>
                        <a:t>Πρωινό</a:t>
                      </a:r>
                      <a:endParaRPr lang="en-US" sz="120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ea typeface="Times New Roman"/>
                        </a:rPr>
                        <a:t>20</a:t>
                      </a:r>
                      <a:r>
                        <a:rPr lang="el-GR" sz="1200" dirty="0" smtClean="0">
                          <a:effectLst/>
                          <a:latin typeface="Bahnschrift SemiLight SemiConde" pitchFamily="34" charset="0"/>
                          <a:ea typeface="Times New Roman"/>
                        </a:rPr>
                        <a:t>0</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00" dirty="0">
                          <a:effectLst/>
                          <a:latin typeface="Bahnschrift SemiLight SemiConde" pitchFamily="34" charset="0"/>
                        </a:rPr>
                        <a:t>Ημιδιατροφή €</a:t>
                      </a:r>
                      <a:r>
                        <a:rPr lang="en-US" sz="1000" dirty="0">
                          <a:effectLst/>
                          <a:latin typeface="Bahnschrift SemiLight SemiConde" pitchFamily="34" charset="0"/>
                        </a:rPr>
                        <a:t>8</a:t>
                      </a:r>
                      <a:r>
                        <a:rPr lang="el-GR" sz="1000" dirty="0">
                          <a:effectLst/>
                          <a:latin typeface="Bahnschrift SemiLight SemiConde" pitchFamily="34" charset="0"/>
                        </a:rPr>
                        <a:t> / δείπνο</a:t>
                      </a:r>
                      <a:endParaRPr lang="en-US" sz="1000" dirty="0">
                        <a:effectLst/>
                        <a:latin typeface="Bahnschrift SemiLight SemiConde" pitchFamily="34" charset="0"/>
                        <a:ea typeface="Times New Roman"/>
                      </a:endParaRPr>
                    </a:p>
                  </a:txBody>
                  <a:tcPr marL="9319" marR="9319" marT="9319" marB="9319" anchor="ctr"/>
                </a:tc>
              </a:tr>
              <a:tr h="304141">
                <a:tc rowSpan="2">
                  <a:txBody>
                    <a:bodyPr/>
                    <a:lstStyle/>
                    <a:p>
                      <a:pPr marL="0" marR="0" algn="ctr">
                        <a:spcBef>
                          <a:spcPts val="0"/>
                        </a:spcBef>
                        <a:spcAft>
                          <a:spcPts val="0"/>
                        </a:spcAft>
                      </a:pPr>
                      <a:r>
                        <a:rPr lang="en-US" sz="1200" dirty="0">
                          <a:solidFill>
                            <a:schemeClr val="bg1"/>
                          </a:solidFill>
                          <a:effectLst/>
                          <a:latin typeface="Bahnschrift SemiLight SemiConde" pitchFamily="34" charset="0"/>
                        </a:rPr>
                        <a:t>MOUNTAIN PARADISE 4*</a:t>
                      </a:r>
                    </a:p>
                    <a:p>
                      <a:pPr marL="0" marR="0" algn="ctr">
                        <a:spcBef>
                          <a:spcPts val="0"/>
                        </a:spcBef>
                        <a:spcAft>
                          <a:spcPts val="0"/>
                        </a:spcAft>
                      </a:pPr>
                      <a:r>
                        <a:rPr lang="en-GB" sz="1200" dirty="0">
                          <a:solidFill>
                            <a:schemeClr val="bg1"/>
                          </a:solidFill>
                          <a:effectLst/>
                          <a:latin typeface="Bahnschrift SemiLight SemiConde" pitchFamily="34" charset="0"/>
                        </a:rPr>
                        <a:t>SUNRISE 4*</a:t>
                      </a: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200" dirty="0">
                          <a:effectLst/>
                          <a:latin typeface="Bahnschrift SemiLight SemiConde" pitchFamily="34" charset="0"/>
                        </a:rPr>
                        <a:t>Studio</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a:effectLst/>
                          <a:latin typeface="Bahnschrift SemiLight SemiConde" pitchFamily="34" charset="0"/>
                        </a:rPr>
                        <a:t>Πρωινό</a:t>
                      </a:r>
                      <a:endParaRPr lang="en-US" sz="120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ea typeface="Times New Roman"/>
                        </a:rPr>
                        <a:t>2</a:t>
                      </a:r>
                      <a:r>
                        <a:rPr lang="el-GR" sz="1200" dirty="0" smtClean="0">
                          <a:effectLst/>
                          <a:latin typeface="Bahnschrift SemiLight SemiConde" pitchFamily="34" charset="0"/>
                          <a:ea typeface="Times New Roman"/>
                        </a:rPr>
                        <a:t>05</a:t>
                      </a:r>
                      <a:endParaRPr lang="en-US" sz="1200" dirty="0">
                        <a:effectLst/>
                        <a:latin typeface="Bahnschrift SemiLight SemiConde" pitchFamily="34" charset="0"/>
                        <a:ea typeface="Times New Roman"/>
                      </a:endParaRPr>
                    </a:p>
                  </a:txBody>
                  <a:tcPr marL="9319" marR="9319" marT="9319" marB="9319" anchor="ctr"/>
                </a:tc>
                <a:tc rowSpan="2">
                  <a:txBody>
                    <a:bodyPr/>
                    <a:lstStyle/>
                    <a:p>
                      <a:pPr marL="0" marR="0" algn="ctr">
                        <a:spcBef>
                          <a:spcPts val="0"/>
                        </a:spcBef>
                        <a:spcAft>
                          <a:spcPts val="0"/>
                        </a:spcAft>
                      </a:pPr>
                      <a:r>
                        <a:rPr lang="el-GR" sz="1000" dirty="0">
                          <a:effectLst/>
                          <a:latin typeface="Bahnschrift SemiLight SemiConde" pitchFamily="34" charset="0"/>
                        </a:rPr>
                        <a:t>Ημιδιατροφή €10 / δείπνο</a:t>
                      </a:r>
                      <a:endParaRPr lang="en-US" sz="1000" dirty="0">
                        <a:effectLst/>
                        <a:latin typeface="Bahnschrift SemiLight SemiConde" pitchFamily="34" charset="0"/>
                        <a:ea typeface="Times New Roman"/>
                      </a:endParaRPr>
                    </a:p>
                  </a:txBody>
                  <a:tcPr marL="9319" marR="9319" marT="9319" marB="9319" anchor="ctr"/>
                </a:tc>
              </a:tr>
              <a:tr h="313040">
                <a:tc vMerge="1">
                  <a:txBody>
                    <a:bodyPr/>
                    <a:lstStyle/>
                    <a:p>
                      <a:endParaRPr lang="en-US"/>
                    </a:p>
                  </a:txBody>
                  <a:tcPr/>
                </a:tc>
                <a:tc>
                  <a:txBody>
                    <a:bodyPr/>
                    <a:lstStyle/>
                    <a:p>
                      <a:pPr marL="0" marR="0" algn="ctr">
                        <a:spcBef>
                          <a:spcPts val="0"/>
                        </a:spcBef>
                        <a:spcAft>
                          <a:spcPts val="0"/>
                        </a:spcAft>
                      </a:pPr>
                      <a:r>
                        <a:rPr lang="en-US" sz="1200" dirty="0">
                          <a:effectLst/>
                          <a:latin typeface="Bahnschrift SemiLight SemiConde" pitchFamily="34" charset="0"/>
                        </a:rPr>
                        <a:t>Apartment</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a:effectLst/>
                          <a:latin typeface="Bahnschrift SemiLight SemiConde" pitchFamily="34" charset="0"/>
                        </a:rPr>
                        <a:t>Πρωινό</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ea typeface="Times New Roman"/>
                        </a:rPr>
                        <a:t>21</a:t>
                      </a:r>
                      <a:r>
                        <a:rPr lang="el-GR" sz="1200" dirty="0" smtClean="0">
                          <a:effectLst/>
                          <a:latin typeface="Bahnschrift SemiLight SemiConde" pitchFamily="34" charset="0"/>
                          <a:ea typeface="Times New Roman"/>
                        </a:rPr>
                        <a:t>0</a:t>
                      </a:r>
                      <a:endParaRPr lang="en-US" sz="1200" dirty="0">
                        <a:effectLst/>
                        <a:latin typeface="Bahnschrift SemiLight SemiConde" pitchFamily="34" charset="0"/>
                        <a:ea typeface="Times New Roman"/>
                      </a:endParaRPr>
                    </a:p>
                  </a:txBody>
                  <a:tcPr marL="9319" marR="9319" marT="9319" marB="9319" anchor="ctr"/>
                </a:tc>
                <a:tc vMerge="1">
                  <a:txBody>
                    <a:bodyPr/>
                    <a:lstStyle/>
                    <a:p>
                      <a:endParaRPr lang="en-US"/>
                    </a:p>
                  </a:txBody>
                  <a:tcPr/>
                </a:tc>
              </a:tr>
              <a:tr h="304800">
                <a:tc rowSpan="2">
                  <a:txBody>
                    <a:bodyPr/>
                    <a:lstStyle/>
                    <a:p>
                      <a:pPr marL="0" marR="0" algn="ctr">
                        <a:spcBef>
                          <a:spcPts val="0"/>
                        </a:spcBef>
                        <a:spcAft>
                          <a:spcPts val="0"/>
                        </a:spcAft>
                      </a:pPr>
                      <a:r>
                        <a:rPr lang="en-US" sz="1200" dirty="0" smtClean="0">
                          <a:solidFill>
                            <a:schemeClr val="bg1"/>
                          </a:solidFill>
                          <a:effectLst/>
                          <a:latin typeface="Bahnschrift SemiLight SemiConde" pitchFamily="34" charset="0"/>
                          <a:ea typeface="Times New Roman"/>
                        </a:rPr>
                        <a:t>RIVERSIDE 4*</a:t>
                      </a: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200" dirty="0" smtClean="0">
                          <a:effectLst/>
                          <a:latin typeface="Bahnschrift SemiLight SemiConde" pitchFamily="34" charset="0"/>
                        </a:rPr>
                        <a:t>Silver </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a:effectLst/>
                          <a:latin typeface="Bahnschrift SemiLight SemiConde" pitchFamily="34" charset="0"/>
                        </a:rPr>
                        <a:t>Πρωινό</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GB" sz="1200" dirty="0" smtClean="0">
                          <a:effectLst/>
                          <a:latin typeface="Bahnschrift SemiLight SemiConde" pitchFamily="34" charset="0"/>
                        </a:rPr>
                        <a:t>22</a:t>
                      </a:r>
                      <a:r>
                        <a:rPr lang="el-GR" sz="1200" dirty="0" smtClean="0">
                          <a:effectLst/>
                          <a:latin typeface="Bahnschrift SemiLight SemiConde" pitchFamily="34" charset="0"/>
                        </a:rPr>
                        <a:t>0</a:t>
                      </a:r>
                      <a:endParaRPr lang="en-US" sz="1200" dirty="0">
                        <a:effectLst/>
                        <a:latin typeface="Bahnschrift SemiLight SemiConde" pitchFamily="34" charset="0"/>
                        <a:ea typeface="Times New Roman"/>
                      </a:endParaRPr>
                    </a:p>
                  </a:txBody>
                  <a:tcPr marL="9319" marR="9319" marT="9319" marB="9319" anchor="ctr"/>
                </a:tc>
                <a:tc rowSpan="2">
                  <a:txBody>
                    <a:bodyPr/>
                    <a:lstStyle/>
                    <a:p>
                      <a:pPr marL="0" marR="0" algn="ctr">
                        <a:spcBef>
                          <a:spcPts val="0"/>
                        </a:spcBef>
                        <a:spcAft>
                          <a:spcPts val="0"/>
                        </a:spcAft>
                      </a:pPr>
                      <a:r>
                        <a:rPr lang="el-GR" sz="1000" dirty="0">
                          <a:effectLst/>
                          <a:latin typeface="Bahnschrift SemiLight SemiConde" pitchFamily="34" charset="0"/>
                        </a:rPr>
                        <a:t>Ημιδιατροφή €</a:t>
                      </a:r>
                      <a:r>
                        <a:rPr lang="el-GR" sz="1000" dirty="0" smtClean="0">
                          <a:effectLst/>
                          <a:latin typeface="Bahnschrift SemiLight SemiConde" pitchFamily="34" charset="0"/>
                        </a:rPr>
                        <a:t>1</a:t>
                      </a:r>
                      <a:r>
                        <a:rPr lang="en-US" sz="1000" dirty="0" smtClean="0">
                          <a:effectLst/>
                          <a:latin typeface="Bahnschrift SemiLight SemiConde" pitchFamily="34" charset="0"/>
                        </a:rPr>
                        <a:t>0</a:t>
                      </a:r>
                      <a:r>
                        <a:rPr lang="el-GR" sz="1000" dirty="0" smtClean="0">
                          <a:effectLst/>
                          <a:latin typeface="Bahnschrift SemiLight SemiConde" pitchFamily="34" charset="0"/>
                        </a:rPr>
                        <a:t> </a:t>
                      </a:r>
                      <a:r>
                        <a:rPr lang="el-GR" sz="1000" dirty="0">
                          <a:effectLst/>
                          <a:latin typeface="Bahnschrift SemiLight SemiConde" pitchFamily="34" charset="0"/>
                        </a:rPr>
                        <a:t>/ δείπνο</a:t>
                      </a:r>
                      <a:endParaRPr lang="en-US" sz="1000" dirty="0">
                        <a:effectLst/>
                        <a:latin typeface="Bahnschrift SemiLight SemiConde" pitchFamily="34" charset="0"/>
                        <a:ea typeface="Times New Roman"/>
                      </a:endParaRPr>
                    </a:p>
                  </a:txBody>
                  <a:tcPr marL="9319" marR="9319" marT="9319" marB="9319" anchor="ctr"/>
                </a:tc>
              </a:tr>
              <a:tr h="313698">
                <a:tc vMerge="1">
                  <a:txBody>
                    <a:bodyPr/>
                    <a:lstStyle/>
                    <a:p>
                      <a:pPr marL="0" marR="0" algn="ctr">
                        <a:spcBef>
                          <a:spcPts val="0"/>
                        </a:spcBef>
                        <a:spcAft>
                          <a:spcPts val="0"/>
                        </a:spcAft>
                      </a:pPr>
                      <a:endParaRPr lang="en-US" sz="1200" dirty="0">
                        <a:solidFill>
                          <a:schemeClr val="bg1"/>
                        </a:solidFill>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GB" sz="1200" dirty="0" smtClean="0">
                          <a:effectLst/>
                          <a:latin typeface="Bahnschrift SemiLight SemiConde" pitchFamily="34" charset="0"/>
                        </a:rPr>
                        <a:t>Family</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a:effectLst/>
                          <a:latin typeface="Bahnschrift SemiLight SemiConde" pitchFamily="34" charset="0"/>
                        </a:rPr>
                        <a:t>Πρωινό</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GB" sz="1200" dirty="0" smtClean="0">
                          <a:effectLst/>
                          <a:latin typeface="Bahnschrift SemiLight SemiConde" pitchFamily="34" charset="0"/>
                        </a:rPr>
                        <a:t>2</a:t>
                      </a:r>
                      <a:r>
                        <a:rPr lang="el-GR" sz="1200" dirty="0" smtClean="0">
                          <a:effectLst/>
                          <a:latin typeface="Bahnschrift SemiLight SemiConde" pitchFamily="34" charset="0"/>
                        </a:rPr>
                        <a:t>25</a:t>
                      </a:r>
                      <a:endParaRPr lang="en-US" sz="1200" dirty="0">
                        <a:effectLst/>
                        <a:latin typeface="Bahnschrift SemiLight SemiConde" pitchFamily="34" charset="0"/>
                        <a:ea typeface="Times New Roman"/>
                      </a:endParaRPr>
                    </a:p>
                  </a:txBody>
                  <a:tcPr marL="9319" marR="9319" marT="9319" marB="9319" anchor="ctr"/>
                </a:tc>
                <a:tc vMerge="1">
                  <a:txBody>
                    <a:bodyPr/>
                    <a:lstStyle/>
                    <a:p>
                      <a:endParaRPr lang="en-US" dirty="0"/>
                    </a:p>
                  </a:txBody>
                  <a:tcPr/>
                </a:tc>
              </a:tr>
              <a:tr h="211235">
                <a:tc rowSpan="3">
                  <a:txBody>
                    <a:bodyPr/>
                    <a:lstStyle/>
                    <a:p>
                      <a:pPr marL="0" marR="0" algn="ctr">
                        <a:spcBef>
                          <a:spcPts val="0"/>
                        </a:spcBef>
                        <a:spcAft>
                          <a:spcPts val="0"/>
                        </a:spcAft>
                      </a:pPr>
                      <a:r>
                        <a:rPr lang="en-US" sz="1200" dirty="0">
                          <a:solidFill>
                            <a:schemeClr val="bg1"/>
                          </a:solidFill>
                          <a:effectLst/>
                          <a:latin typeface="Bahnschrift SemiLight SemiConde" pitchFamily="34" charset="0"/>
                        </a:rPr>
                        <a:t>CASA KARINA 4*</a:t>
                      </a: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200" dirty="0">
                          <a:effectLst/>
                          <a:latin typeface="Bahnschrift SemiLight SemiConde" pitchFamily="34" charset="0"/>
                        </a:rPr>
                        <a:t>Standard</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smtClean="0">
                          <a:effectLst/>
                          <a:latin typeface="Bahnschrift SemiLight SemiConde" pitchFamily="34" charset="0"/>
                        </a:rPr>
                        <a:t>Ημιδιατροφή</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rPr>
                        <a:t>26</a:t>
                      </a:r>
                      <a:r>
                        <a:rPr lang="el-GR" sz="1200" dirty="0" smtClean="0">
                          <a:effectLst/>
                          <a:latin typeface="Bahnschrift SemiLight SemiConde" pitchFamily="34" charset="0"/>
                        </a:rPr>
                        <a:t>0</a:t>
                      </a:r>
                      <a:endParaRPr lang="en-US" sz="1200" dirty="0">
                        <a:effectLst/>
                        <a:latin typeface="Bahnschrift SemiLight SemiConde" pitchFamily="34" charset="0"/>
                        <a:ea typeface="Times New Roman"/>
                      </a:endParaRPr>
                    </a:p>
                  </a:txBody>
                  <a:tcPr marL="9319" marR="9319" marT="9319" marB="9319" anchor="ctr"/>
                </a:tc>
                <a:tc rowSpan="3">
                  <a:txBody>
                    <a:bodyPr/>
                    <a:lstStyle/>
                    <a:p>
                      <a:pPr marL="0" marR="0" algn="ctr">
                        <a:spcBef>
                          <a:spcPts val="0"/>
                        </a:spcBef>
                        <a:spcAft>
                          <a:spcPts val="0"/>
                        </a:spcAft>
                      </a:pPr>
                      <a:r>
                        <a:rPr lang="en-US" sz="1000" dirty="0">
                          <a:effectLst/>
                          <a:latin typeface="Bahnschrift SemiLight SemiConde" pitchFamily="34" charset="0"/>
                        </a:rPr>
                        <a:t> </a:t>
                      </a:r>
                      <a:endParaRPr lang="en-US" sz="1000" dirty="0">
                        <a:effectLst/>
                        <a:latin typeface="Bahnschrift SemiLight SemiConde" pitchFamily="34" charset="0"/>
                        <a:ea typeface="Times New Roman"/>
                      </a:endParaRPr>
                    </a:p>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000" dirty="0">
                          <a:effectLst/>
                          <a:latin typeface="Bahnschrift SemiLight SemiConde" pitchFamily="34" charset="0"/>
                        </a:rPr>
                        <a:t> </a:t>
                      </a:r>
                      <a:endParaRPr lang="en-US" sz="1000" dirty="0">
                        <a:effectLst/>
                        <a:latin typeface="Bahnschrift SemiLight SemiConde" pitchFamily="34" charset="0"/>
                        <a:ea typeface="Times New Roman"/>
                      </a:endParaRPr>
                    </a:p>
                    <a:p>
                      <a:pPr marL="0" marR="0" algn="ctr">
                        <a:spcBef>
                          <a:spcPts val="0"/>
                        </a:spcBef>
                        <a:spcAft>
                          <a:spcPts val="0"/>
                        </a:spcAft>
                      </a:pPr>
                      <a:r>
                        <a:rPr lang="en-US" sz="1000" dirty="0">
                          <a:effectLst/>
                          <a:latin typeface="Bahnschrift SemiLight SemiConde" pitchFamily="34" charset="0"/>
                        </a:rPr>
                        <a:t> </a:t>
                      </a:r>
                      <a:endParaRPr lang="en-US" sz="1000" dirty="0">
                        <a:effectLst/>
                        <a:latin typeface="Bahnschrift SemiLight SemiConde" pitchFamily="34" charset="0"/>
                        <a:ea typeface="Times New Roman"/>
                      </a:endParaRPr>
                    </a:p>
                  </a:txBody>
                  <a:tcPr marL="9319" marR="9319" marT="9319" marB="9319" anchor="ctr"/>
                </a:tc>
              </a:tr>
              <a:tr h="211235">
                <a:tc vMerge="1">
                  <a:txBody>
                    <a:bodyPr/>
                    <a:lstStyle/>
                    <a:p>
                      <a:endParaRPr lang="en-US"/>
                    </a:p>
                  </a:txBody>
                  <a:tcPr/>
                </a:tc>
                <a:tc>
                  <a:txBody>
                    <a:bodyPr/>
                    <a:lstStyle/>
                    <a:p>
                      <a:pPr marL="0" marR="0" algn="ctr">
                        <a:spcBef>
                          <a:spcPts val="0"/>
                        </a:spcBef>
                        <a:spcAft>
                          <a:spcPts val="0"/>
                        </a:spcAft>
                      </a:pPr>
                      <a:r>
                        <a:rPr lang="en-US" sz="1200" dirty="0">
                          <a:effectLst/>
                          <a:latin typeface="Bahnschrift SemiLight SemiConde" pitchFamily="34" charset="0"/>
                        </a:rPr>
                        <a:t>Studio </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smtClean="0">
                          <a:effectLst/>
                          <a:latin typeface="Bahnschrift SemiLight SemiConde" pitchFamily="34" charset="0"/>
                        </a:rPr>
                        <a:t>Ημιδιατροφή</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ea typeface="+mn-ea"/>
                        </a:rPr>
                        <a:t>2</a:t>
                      </a:r>
                      <a:r>
                        <a:rPr lang="el-GR" sz="1200" dirty="0" smtClean="0">
                          <a:effectLst/>
                          <a:latin typeface="Bahnschrift SemiLight SemiConde" pitchFamily="34" charset="0"/>
                          <a:ea typeface="+mn-ea"/>
                        </a:rPr>
                        <a:t>65</a:t>
                      </a:r>
                      <a:endParaRPr lang="en-US" sz="1200" dirty="0">
                        <a:effectLst/>
                        <a:latin typeface="Bahnschrift SemiLight SemiConde" pitchFamily="34" charset="0"/>
                        <a:ea typeface="Times New Roman"/>
                      </a:endParaRPr>
                    </a:p>
                  </a:txBody>
                  <a:tcPr marL="9319" marR="9319" marT="9319" marB="9319" anchor="ctr"/>
                </a:tc>
                <a:tc vMerge="1">
                  <a:txBody>
                    <a:bodyPr/>
                    <a:lstStyle/>
                    <a:p>
                      <a:pPr marL="0" marR="0" algn="ctr">
                        <a:spcBef>
                          <a:spcPts val="0"/>
                        </a:spcBef>
                        <a:spcAft>
                          <a:spcPts val="0"/>
                        </a:spcAft>
                      </a:pPr>
                      <a:endParaRPr lang="en-US" sz="1000" dirty="0">
                        <a:effectLst/>
                        <a:latin typeface="Bahnschrift SemiLight SemiConde" pitchFamily="34" charset="0"/>
                        <a:ea typeface="Times New Roman"/>
                      </a:endParaRPr>
                    </a:p>
                  </a:txBody>
                  <a:tcPr marL="9319" marR="9319" marT="9319" marB="9319" anchor="ctr"/>
                </a:tc>
              </a:tr>
              <a:tr h="211235">
                <a:tc vMerge="1">
                  <a:txBody>
                    <a:bodyPr/>
                    <a:lstStyle/>
                    <a:p>
                      <a:endParaRPr lang="en-US"/>
                    </a:p>
                  </a:txBody>
                  <a:tcPr/>
                </a:tc>
                <a:tc>
                  <a:txBody>
                    <a:bodyPr/>
                    <a:lstStyle/>
                    <a:p>
                      <a:pPr marL="0" marR="0" algn="ctr">
                        <a:spcBef>
                          <a:spcPts val="0"/>
                        </a:spcBef>
                        <a:spcAft>
                          <a:spcPts val="0"/>
                        </a:spcAft>
                      </a:pPr>
                      <a:r>
                        <a:rPr lang="en-US" sz="1200" dirty="0">
                          <a:effectLst/>
                          <a:latin typeface="Bahnschrift SemiLight SemiConde" pitchFamily="34" charset="0"/>
                        </a:rPr>
                        <a:t>Apartment</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smtClean="0">
                          <a:effectLst/>
                          <a:latin typeface="Bahnschrift SemiLight SemiConde" pitchFamily="34" charset="0"/>
                        </a:rPr>
                        <a:t>Ημιδιατροφή</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ea typeface="+mn-ea"/>
                        </a:rPr>
                        <a:t>2</a:t>
                      </a:r>
                      <a:r>
                        <a:rPr lang="el-GR" sz="1200" dirty="0" smtClean="0">
                          <a:effectLst/>
                          <a:latin typeface="Bahnschrift SemiLight SemiConde" pitchFamily="34" charset="0"/>
                          <a:ea typeface="+mn-ea"/>
                        </a:rPr>
                        <a:t>75</a:t>
                      </a:r>
                      <a:endParaRPr lang="en-US" sz="1200" dirty="0">
                        <a:effectLst/>
                        <a:latin typeface="Bahnschrift SemiLight SemiConde" pitchFamily="34" charset="0"/>
                        <a:ea typeface="Times New Roman"/>
                      </a:endParaRPr>
                    </a:p>
                  </a:txBody>
                  <a:tcPr marL="9319" marR="9319" marT="9319" marB="9319" anchor="ctr"/>
                </a:tc>
                <a:tc vMerge="1">
                  <a:txBody>
                    <a:bodyPr/>
                    <a:lstStyle/>
                    <a:p>
                      <a:pPr marL="0" marR="0" algn="ctr">
                        <a:spcBef>
                          <a:spcPts val="0"/>
                        </a:spcBef>
                        <a:spcAft>
                          <a:spcPts val="0"/>
                        </a:spcAft>
                      </a:pPr>
                      <a:endParaRPr lang="en-US" sz="1000" dirty="0">
                        <a:effectLst/>
                        <a:latin typeface="Bahnschrift SemiLight SemiConde" pitchFamily="34" charset="0"/>
                        <a:ea typeface="Times New Roman"/>
                      </a:endParaRPr>
                    </a:p>
                  </a:txBody>
                  <a:tcPr marL="9319" marR="9319" marT="9319" marB="9319" anchor="ctr"/>
                </a:tc>
              </a:tr>
              <a:tr h="348450">
                <a:tc rowSpan="2">
                  <a:txBody>
                    <a:bodyPr/>
                    <a:lstStyle/>
                    <a:p>
                      <a:pPr marL="0" marR="0" algn="ctr">
                        <a:spcBef>
                          <a:spcPts val="0"/>
                        </a:spcBef>
                        <a:spcAft>
                          <a:spcPts val="0"/>
                        </a:spcAft>
                      </a:pPr>
                      <a:r>
                        <a:rPr lang="en-US" sz="1200" baseline="0" dirty="0" smtClean="0">
                          <a:solidFill>
                            <a:schemeClr val="bg1"/>
                          </a:solidFill>
                          <a:effectLst/>
                          <a:latin typeface="Bahnschrift SemiLight SemiConde" pitchFamily="34" charset="0"/>
                          <a:ea typeface="Times New Roman"/>
                        </a:rPr>
                        <a:t>FOUR SEASONS 4*</a:t>
                      </a: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200" dirty="0" smtClean="0">
                          <a:effectLst/>
                          <a:latin typeface="Bahnschrift SemiLight SemiConde" pitchFamily="34" charset="0"/>
                          <a:ea typeface="Times New Roman"/>
                        </a:rPr>
                        <a:t>Standard</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smtClean="0">
                          <a:effectLst/>
                          <a:latin typeface="Bahnschrift SemiLight SemiConde" pitchFamily="34" charset="0"/>
                        </a:rPr>
                        <a:t>Πρωινό</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smtClean="0">
                          <a:effectLst/>
                          <a:latin typeface="Bahnschrift SemiLight SemiConde" pitchFamily="34" charset="0"/>
                          <a:ea typeface="Times New Roman"/>
                        </a:rPr>
                        <a:t>495</a:t>
                      </a:r>
                      <a:endParaRPr lang="en-US" sz="1200" dirty="0">
                        <a:effectLst/>
                        <a:latin typeface="Bahnschrift SemiLight SemiConde" pitchFamily="34" charset="0"/>
                        <a:ea typeface="Times New Roman"/>
                      </a:endParaRPr>
                    </a:p>
                  </a:txBody>
                  <a:tcPr marL="9319" marR="9319" marT="9319" marB="9319" anchor="ctr"/>
                </a:tc>
                <a:tc rowSpan="2">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l-GR" sz="1000" dirty="0" smtClean="0">
                          <a:effectLst/>
                          <a:latin typeface="Bahnschrift SemiLight SemiConde" pitchFamily="34" charset="0"/>
                        </a:rPr>
                        <a:t>Ημιδιατροφή €</a:t>
                      </a:r>
                      <a:r>
                        <a:rPr lang="en-US" sz="1000" dirty="0" smtClean="0">
                          <a:effectLst/>
                          <a:latin typeface="Bahnschrift SemiLight SemiConde" pitchFamily="34" charset="0"/>
                        </a:rPr>
                        <a:t>18</a:t>
                      </a:r>
                      <a:r>
                        <a:rPr lang="el-GR" sz="1000" dirty="0" smtClean="0">
                          <a:effectLst/>
                          <a:latin typeface="Bahnschrift SemiLight SemiConde" pitchFamily="34" charset="0"/>
                        </a:rPr>
                        <a:t> / δείπνο</a:t>
                      </a:r>
                      <a:r>
                        <a:rPr lang="en-US" sz="1000" dirty="0" smtClean="0">
                          <a:effectLst/>
                          <a:latin typeface="Bahnschrift SemiLight SemiConde" pitchFamily="34" charset="0"/>
                        </a:rPr>
                        <a:t> </a:t>
                      </a:r>
                      <a:endParaRPr lang="en-US" sz="1000" dirty="0">
                        <a:effectLst/>
                        <a:latin typeface="Bahnschrift SemiLight SemiConde" pitchFamily="34" charset="0"/>
                        <a:ea typeface="Times New Roman"/>
                      </a:endParaRPr>
                    </a:p>
                  </a:txBody>
                  <a:tcPr marL="9319" marR="9319" marT="9319" marB="9319" anchor="ctr"/>
                </a:tc>
              </a:tr>
              <a:tr h="333770">
                <a:tc vMerge="1">
                  <a:txBody>
                    <a:bodyPr/>
                    <a:lstStyle/>
                    <a:p>
                      <a:pPr marL="0" marR="0" algn="ctr">
                        <a:spcBef>
                          <a:spcPts val="0"/>
                        </a:spcBef>
                        <a:spcAft>
                          <a:spcPts val="0"/>
                        </a:spcAft>
                      </a:pP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200" dirty="0" smtClean="0">
                          <a:effectLst/>
                          <a:latin typeface="Bahnschrift SemiLight SemiConde" pitchFamily="34" charset="0"/>
                          <a:ea typeface="Times New Roman"/>
                        </a:rPr>
                        <a:t>1 bedroom</a:t>
                      </a:r>
                      <a:r>
                        <a:rPr lang="en-US" sz="1200" baseline="0" dirty="0" smtClean="0">
                          <a:effectLst/>
                          <a:latin typeface="Bahnschrift SemiLight SemiConde" pitchFamily="34" charset="0"/>
                          <a:ea typeface="Times New Roman"/>
                        </a:rPr>
                        <a:t> suite</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smtClean="0">
                          <a:effectLst/>
                          <a:latin typeface="Bahnschrift SemiLight SemiConde" pitchFamily="34" charset="0"/>
                        </a:rPr>
                        <a:t>Πρωινό</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smtClean="0">
                          <a:effectLst/>
                          <a:latin typeface="Bahnschrift SemiLight SemiConde" pitchFamily="34" charset="0"/>
                          <a:ea typeface="Times New Roman"/>
                        </a:rPr>
                        <a:t>530</a:t>
                      </a:r>
                      <a:endParaRPr lang="en-US" sz="1200" dirty="0">
                        <a:effectLst/>
                        <a:latin typeface="Bahnschrift SemiLight SemiConde" pitchFamily="34" charset="0"/>
                        <a:ea typeface="Times New Roman"/>
                      </a:endParaRPr>
                    </a:p>
                  </a:txBody>
                  <a:tcPr marL="9319" marR="9319" marT="9319" marB="9319" anchor="ctr"/>
                </a:tc>
                <a:tc vMerge="1">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000" dirty="0">
                        <a:effectLst/>
                        <a:latin typeface="Bahnschrift SemiLight SemiConde" pitchFamily="34" charset="0"/>
                        <a:ea typeface="Times New Roman"/>
                      </a:endParaRPr>
                    </a:p>
                  </a:txBody>
                  <a:tcPr marL="9319" marR="9319" marT="9319" marB="9319" anchor="ctr"/>
                </a:tc>
              </a:tr>
              <a:tr h="313266">
                <a:tc rowSpan="3">
                  <a:txBody>
                    <a:bodyPr/>
                    <a:lstStyle/>
                    <a:p>
                      <a:pPr marL="0" marR="0" algn="ctr">
                        <a:spcBef>
                          <a:spcPts val="0"/>
                        </a:spcBef>
                        <a:spcAft>
                          <a:spcPts val="0"/>
                        </a:spcAft>
                      </a:pPr>
                      <a:r>
                        <a:rPr lang="en-US" sz="1200" dirty="0">
                          <a:solidFill>
                            <a:schemeClr val="bg1"/>
                          </a:solidFill>
                          <a:effectLst/>
                          <a:latin typeface="Bahnschrift SemiLight SemiConde" pitchFamily="34" charset="0"/>
                        </a:rPr>
                        <a:t>REGNUM 5* </a:t>
                      </a: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200" dirty="0">
                          <a:effectLst/>
                          <a:latin typeface="Bahnschrift SemiLight SemiConde" pitchFamily="34" charset="0"/>
                        </a:rPr>
                        <a:t>J. Suite</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a:effectLst/>
                          <a:latin typeface="Bahnschrift SemiLight SemiConde" pitchFamily="34" charset="0"/>
                        </a:rPr>
                        <a:t>Πρωινό</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ea typeface="Times New Roman"/>
                        </a:rPr>
                        <a:t>2</a:t>
                      </a:r>
                      <a:r>
                        <a:rPr lang="el-GR" sz="1200" dirty="0" smtClean="0">
                          <a:effectLst/>
                          <a:latin typeface="Bahnschrift SemiLight SemiConde" pitchFamily="34" charset="0"/>
                          <a:ea typeface="Times New Roman"/>
                        </a:rPr>
                        <a:t>9</a:t>
                      </a:r>
                      <a:r>
                        <a:rPr lang="en-US" sz="1200" dirty="0" smtClean="0">
                          <a:effectLst/>
                          <a:latin typeface="Bahnschrift SemiLight SemiConde" pitchFamily="34" charset="0"/>
                          <a:ea typeface="Times New Roman"/>
                        </a:rPr>
                        <a:t>5</a:t>
                      </a:r>
                      <a:endParaRPr lang="en-US" sz="1200" dirty="0">
                        <a:effectLst/>
                        <a:latin typeface="Bahnschrift SemiLight SemiConde" pitchFamily="34" charset="0"/>
                        <a:ea typeface="Times New Roman"/>
                      </a:endParaRPr>
                    </a:p>
                  </a:txBody>
                  <a:tcPr marL="9319" marR="9319" marT="9319" marB="9319" anchor="ctr"/>
                </a:tc>
                <a:tc rowSpan="3">
                  <a:txBody>
                    <a:bodyPr/>
                    <a:lstStyle/>
                    <a:p>
                      <a:pPr marL="0" marR="0" algn="ctr">
                        <a:spcBef>
                          <a:spcPts val="0"/>
                        </a:spcBef>
                        <a:spcAft>
                          <a:spcPts val="0"/>
                        </a:spcAft>
                      </a:pPr>
                      <a:r>
                        <a:rPr lang="el-GR" sz="1000" dirty="0">
                          <a:effectLst/>
                          <a:latin typeface="Bahnschrift SemiLight SemiConde" pitchFamily="34" charset="0"/>
                        </a:rPr>
                        <a:t>Ημιδιατροφή</a:t>
                      </a:r>
                      <a:r>
                        <a:rPr lang="en-US" sz="1000" dirty="0">
                          <a:effectLst/>
                          <a:latin typeface="Bahnschrift SemiLight SemiConde" pitchFamily="34" charset="0"/>
                        </a:rPr>
                        <a:t> €</a:t>
                      </a:r>
                      <a:r>
                        <a:rPr lang="en-US" sz="1000" dirty="0" smtClean="0">
                          <a:effectLst/>
                          <a:latin typeface="Bahnschrift SemiLight SemiConde" pitchFamily="34" charset="0"/>
                        </a:rPr>
                        <a:t>18 </a:t>
                      </a:r>
                      <a:r>
                        <a:rPr lang="en-US" sz="1000" dirty="0">
                          <a:effectLst/>
                          <a:latin typeface="Bahnschrift SemiLight SemiConde" pitchFamily="34" charset="0"/>
                        </a:rPr>
                        <a:t>/ </a:t>
                      </a:r>
                      <a:r>
                        <a:rPr lang="el-GR" sz="1000" dirty="0">
                          <a:effectLst/>
                          <a:latin typeface="Bahnschrift SemiLight SemiConde" pitchFamily="34" charset="0"/>
                        </a:rPr>
                        <a:t>δείπνο</a:t>
                      </a:r>
                      <a:endParaRPr lang="en-US" sz="1000" dirty="0">
                        <a:effectLst/>
                        <a:latin typeface="Bahnschrift SemiLight SemiConde" pitchFamily="34" charset="0"/>
                        <a:ea typeface="Times New Roman"/>
                      </a:endParaRPr>
                    </a:p>
                  </a:txBody>
                  <a:tcPr marL="9319" marR="9319" marT="9319" marB="9319" anchor="ctr"/>
                </a:tc>
              </a:tr>
              <a:tr h="330631">
                <a:tc vMerge="1">
                  <a:txBody>
                    <a:bodyPr/>
                    <a:lstStyle/>
                    <a:p>
                      <a:endParaRPr lang="en-US"/>
                    </a:p>
                  </a:txBody>
                  <a:tcPr/>
                </a:tc>
                <a:tc>
                  <a:txBody>
                    <a:bodyPr/>
                    <a:lstStyle/>
                    <a:p>
                      <a:pPr marL="0" marR="0" algn="ctr">
                        <a:spcBef>
                          <a:spcPts val="0"/>
                        </a:spcBef>
                        <a:spcAft>
                          <a:spcPts val="0"/>
                        </a:spcAft>
                      </a:pPr>
                      <a:r>
                        <a:rPr lang="el-GR" sz="1200" dirty="0">
                          <a:effectLst/>
                          <a:latin typeface="Bahnschrift SemiLight SemiConde" pitchFamily="34" charset="0"/>
                        </a:rPr>
                        <a:t>Ε</a:t>
                      </a:r>
                      <a:r>
                        <a:rPr lang="en-US" sz="1200" dirty="0">
                          <a:effectLst/>
                          <a:latin typeface="Bahnschrift SemiLight SemiConde" pitchFamily="34" charset="0"/>
                        </a:rPr>
                        <a:t>. Suite</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a:effectLst/>
                          <a:latin typeface="Bahnschrift SemiLight SemiConde" pitchFamily="34" charset="0"/>
                        </a:rPr>
                        <a:t>Πρωινό</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smtClean="0">
                          <a:effectLst/>
                          <a:latin typeface="Bahnschrift SemiLight SemiConde" pitchFamily="34" charset="0"/>
                          <a:ea typeface="Times New Roman"/>
                        </a:rPr>
                        <a:t>31</a:t>
                      </a:r>
                      <a:r>
                        <a:rPr lang="en-US" sz="1200" dirty="0" smtClean="0">
                          <a:effectLst/>
                          <a:latin typeface="Bahnschrift SemiLight SemiConde" pitchFamily="34" charset="0"/>
                          <a:ea typeface="Times New Roman"/>
                        </a:rPr>
                        <a:t>5</a:t>
                      </a:r>
                      <a:endParaRPr lang="en-US" sz="1200" dirty="0">
                        <a:effectLst/>
                        <a:latin typeface="Bahnschrift SemiLight SemiConde" pitchFamily="34" charset="0"/>
                        <a:ea typeface="Times New Roman"/>
                      </a:endParaRPr>
                    </a:p>
                  </a:txBody>
                  <a:tcPr marL="9319" marR="9319" marT="9319" marB="9319" anchor="ctr"/>
                </a:tc>
                <a:tc vMerge="1">
                  <a:txBody>
                    <a:bodyPr/>
                    <a:lstStyle/>
                    <a:p>
                      <a:endParaRPr lang="en-US"/>
                    </a:p>
                  </a:txBody>
                  <a:tcPr/>
                </a:tc>
              </a:tr>
              <a:tr h="372534">
                <a:tc vMerge="1">
                  <a:txBody>
                    <a:bodyPr/>
                    <a:lstStyle/>
                    <a:p>
                      <a:endParaRPr lang="en-US"/>
                    </a:p>
                  </a:txBody>
                  <a:tcPr/>
                </a:tc>
                <a:tc>
                  <a:txBody>
                    <a:bodyPr/>
                    <a:lstStyle/>
                    <a:p>
                      <a:pPr marL="0" marR="0" algn="ctr">
                        <a:spcBef>
                          <a:spcPts val="0"/>
                        </a:spcBef>
                        <a:spcAft>
                          <a:spcPts val="0"/>
                        </a:spcAft>
                      </a:pPr>
                      <a:r>
                        <a:rPr lang="en-US" sz="1200" dirty="0">
                          <a:effectLst/>
                          <a:latin typeface="Bahnschrift SemiLight SemiConde" pitchFamily="34" charset="0"/>
                        </a:rPr>
                        <a:t>E. Suite </a:t>
                      </a:r>
                      <a:r>
                        <a:rPr lang="en-US" sz="1200" dirty="0" err="1">
                          <a:effectLst/>
                          <a:latin typeface="Bahnschrift SemiLight SemiConde" pitchFamily="34" charset="0"/>
                        </a:rPr>
                        <a:t>Dlx</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a:effectLst/>
                          <a:latin typeface="Bahnschrift SemiLight SemiConde" pitchFamily="34" charset="0"/>
                        </a:rPr>
                        <a:t>Πρωινό</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smtClean="0">
                          <a:effectLst/>
                          <a:latin typeface="Bahnschrift SemiLight SemiConde" pitchFamily="34" charset="0"/>
                          <a:ea typeface="Times New Roman"/>
                        </a:rPr>
                        <a:t>32</a:t>
                      </a:r>
                      <a:r>
                        <a:rPr lang="en-US" sz="1200" dirty="0" smtClean="0">
                          <a:effectLst/>
                          <a:latin typeface="Bahnschrift SemiLight SemiConde" pitchFamily="34" charset="0"/>
                          <a:ea typeface="Times New Roman"/>
                        </a:rPr>
                        <a:t>5</a:t>
                      </a:r>
                      <a:endParaRPr lang="en-US" sz="1200" dirty="0">
                        <a:effectLst/>
                        <a:latin typeface="Bahnschrift SemiLight SemiConde" pitchFamily="34" charset="0"/>
                        <a:ea typeface="Times New Roman"/>
                      </a:endParaRPr>
                    </a:p>
                  </a:txBody>
                  <a:tcPr marL="9319" marR="9319" marT="9319" marB="9319" anchor="ctr"/>
                </a:tc>
                <a:tc vMerge="1">
                  <a:txBody>
                    <a:bodyPr/>
                    <a:lstStyle/>
                    <a:p>
                      <a:endParaRPr lang="en-US"/>
                    </a:p>
                  </a:txBody>
                  <a:tcPr/>
                </a:tc>
              </a:tr>
              <a:tr h="260952">
                <a:tc rowSpan="2">
                  <a:txBody>
                    <a:bodyPr/>
                    <a:lstStyle/>
                    <a:p>
                      <a:pPr marL="0" marR="0" algn="ctr">
                        <a:spcBef>
                          <a:spcPts val="0"/>
                        </a:spcBef>
                        <a:spcAft>
                          <a:spcPts val="0"/>
                        </a:spcAft>
                      </a:pPr>
                      <a:r>
                        <a:rPr lang="en-US" sz="1200" dirty="0">
                          <a:solidFill>
                            <a:schemeClr val="bg1"/>
                          </a:solidFill>
                          <a:effectLst/>
                          <a:latin typeface="Bahnschrift SemiLight SemiConde" pitchFamily="34" charset="0"/>
                        </a:rPr>
                        <a:t>GRAND HOTEL CASINO 4*</a:t>
                      </a: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200" dirty="0">
                          <a:effectLst/>
                          <a:latin typeface="Bahnschrift SemiLight SemiConde" pitchFamily="34" charset="0"/>
                        </a:rPr>
                        <a:t>Deluxe</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a:effectLst/>
                          <a:latin typeface="Bahnschrift SemiLight SemiConde" pitchFamily="34" charset="0"/>
                        </a:rPr>
                        <a:t>Ημιδιατροφή</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ea typeface="Times New Roman"/>
                        </a:rPr>
                        <a:t>410</a:t>
                      </a:r>
                      <a:endParaRPr lang="en-US" sz="1200" dirty="0">
                        <a:effectLst/>
                        <a:latin typeface="Bahnschrift SemiLight SemiConde" pitchFamily="34" charset="0"/>
                        <a:ea typeface="Times New Roman"/>
                      </a:endParaRPr>
                    </a:p>
                  </a:txBody>
                  <a:tcPr marL="9319" marR="9319" marT="9319" marB="9319" anchor="ctr"/>
                </a:tc>
                <a:tc rowSpan="2">
                  <a:txBody>
                    <a:bodyPr/>
                    <a:lstStyle/>
                    <a:p>
                      <a:pPr marL="0" marR="0" algn="ctr">
                        <a:spcBef>
                          <a:spcPts val="0"/>
                        </a:spcBef>
                        <a:spcAft>
                          <a:spcPts val="0"/>
                        </a:spcAft>
                      </a:pPr>
                      <a:endParaRPr lang="en-US" sz="1000" dirty="0">
                        <a:effectLst/>
                        <a:latin typeface="Bahnschrift SemiLight SemiConde" pitchFamily="34" charset="0"/>
                        <a:ea typeface="Times New Roman"/>
                      </a:endParaRPr>
                    </a:p>
                  </a:txBody>
                  <a:tcPr marL="9319" marR="9319" marT="9319" marB="9319" anchor="ctr"/>
                </a:tc>
              </a:tr>
              <a:tr h="305853">
                <a:tc vMerge="1">
                  <a:txBody>
                    <a:bodyPr/>
                    <a:lstStyle/>
                    <a:p>
                      <a:endParaRPr lang="en-US"/>
                    </a:p>
                  </a:txBody>
                  <a:tcPr/>
                </a:tc>
                <a:tc>
                  <a:txBody>
                    <a:bodyPr/>
                    <a:lstStyle/>
                    <a:p>
                      <a:pPr marL="0" marR="0" algn="ctr">
                        <a:spcBef>
                          <a:spcPts val="0"/>
                        </a:spcBef>
                        <a:spcAft>
                          <a:spcPts val="0"/>
                        </a:spcAft>
                      </a:pPr>
                      <a:r>
                        <a:rPr lang="en-US" sz="1200" dirty="0">
                          <a:effectLst/>
                          <a:latin typeface="Bahnschrift SemiLight SemiConde" pitchFamily="34" charset="0"/>
                        </a:rPr>
                        <a:t>Apartment</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a:effectLst/>
                          <a:latin typeface="Bahnschrift SemiLight SemiConde" pitchFamily="34" charset="0"/>
                        </a:rPr>
                        <a:t>Ημιδιατροφή</a:t>
                      </a:r>
                      <a:endParaRPr lang="en-US" sz="120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ea typeface="Times New Roman"/>
                        </a:rPr>
                        <a:t>480</a:t>
                      </a:r>
                      <a:endParaRPr lang="en-US" sz="1200" dirty="0">
                        <a:effectLst/>
                        <a:latin typeface="Bahnschrift SemiLight SemiConde" pitchFamily="34" charset="0"/>
                        <a:ea typeface="Times New Roman"/>
                      </a:endParaRPr>
                    </a:p>
                  </a:txBody>
                  <a:tcPr marL="9319" marR="9319" marT="9319" marB="9319" anchor="ctr"/>
                </a:tc>
                <a:tc vMerge="1">
                  <a:txBody>
                    <a:bodyPr/>
                    <a:lstStyle/>
                    <a:p>
                      <a:endParaRPr lang="en-US"/>
                    </a:p>
                  </a:txBody>
                  <a:tcPr/>
                </a:tc>
              </a:tr>
              <a:tr h="295280">
                <a:tc>
                  <a:txBody>
                    <a:bodyPr/>
                    <a:lstStyle/>
                    <a:p>
                      <a:pPr marL="0" marR="0" algn="ctr">
                        <a:spcBef>
                          <a:spcPts val="0"/>
                        </a:spcBef>
                        <a:spcAft>
                          <a:spcPts val="0"/>
                        </a:spcAft>
                      </a:pPr>
                      <a:r>
                        <a:rPr lang="en-US" sz="1200" dirty="0" smtClean="0">
                          <a:solidFill>
                            <a:schemeClr val="bg1"/>
                          </a:solidFill>
                          <a:effectLst/>
                          <a:latin typeface="Bahnschrift SemiLight SemiConde" pitchFamily="34" charset="0"/>
                        </a:rPr>
                        <a:t>PREMIER</a:t>
                      </a:r>
                      <a:r>
                        <a:rPr lang="en-US" sz="1200" baseline="0" dirty="0" smtClean="0">
                          <a:solidFill>
                            <a:schemeClr val="bg1"/>
                          </a:solidFill>
                          <a:effectLst/>
                          <a:latin typeface="Bahnschrift SemiLight SemiConde" pitchFamily="34" charset="0"/>
                        </a:rPr>
                        <a:t> </a:t>
                      </a:r>
                      <a:r>
                        <a:rPr lang="en-US" sz="1200" dirty="0" smtClean="0">
                          <a:solidFill>
                            <a:schemeClr val="bg1"/>
                          </a:solidFill>
                          <a:effectLst/>
                          <a:latin typeface="Bahnschrift SemiLight SemiConde" pitchFamily="34" charset="0"/>
                        </a:rPr>
                        <a:t>5</a:t>
                      </a:r>
                      <a:r>
                        <a:rPr lang="en-US" sz="1200" dirty="0">
                          <a:solidFill>
                            <a:schemeClr val="bg1"/>
                          </a:solidFill>
                          <a:effectLst/>
                          <a:latin typeface="Bahnschrift SemiLight SemiConde" pitchFamily="34" charset="0"/>
                        </a:rPr>
                        <a:t>*</a:t>
                      </a: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GB" sz="1200" dirty="0" smtClean="0">
                          <a:effectLst/>
                          <a:latin typeface="Bahnschrift SemiLight SemiConde" pitchFamily="34" charset="0"/>
                        </a:rPr>
                        <a:t>Executive</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a:effectLst/>
                          <a:latin typeface="Bahnschrift SemiLight SemiConde" pitchFamily="34" charset="0"/>
                        </a:rPr>
                        <a:t>Πρωινό</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smtClean="0">
                          <a:effectLst/>
                          <a:latin typeface="Bahnschrift SemiLight SemiConde" pitchFamily="34" charset="0"/>
                          <a:ea typeface="Times New Roman"/>
                        </a:rPr>
                        <a:t>41</a:t>
                      </a:r>
                      <a:r>
                        <a:rPr lang="en-US" sz="1200" dirty="0" smtClean="0">
                          <a:effectLst/>
                          <a:latin typeface="Bahnschrift SemiLight SemiConde" pitchFamily="34" charset="0"/>
                          <a:ea typeface="Times New Roman"/>
                        </a:rPr>
                        <a:t>5</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00" dirty="0">
                          <a:effectLst/>
                          <a:latin typeface="Bahnschrift SemiLight SemiConde" pitchFamily="34" charset="0"/>
                        </a:rPr>
                        <a:t>Ημιδιατροφή €</a:t>
                      </a:r>
                      <a:r>
                        <a:rPr lang="en-GB" sz="1000" dirty="0" smtClean="0">
                          <a:effectLst/>
                          <a:latin typeface="Bahnschrift SemiLight SemiConde" pitchFamily="34" charset="0"/>
                        </a:rPr>
                        <a:t>20</a:t>
                      </a:r>
                      <a:r>
                        <a:rPr lang="el-GR" sz="1000" dirty="0" smtClean="0">
                          <a:effectLst/>
                          <a:latin typeface="Bahnschrift SemiLight SemiConde" pitchFamily="34" charset="0"/>
                        </a:rPr>
                        <a:t> </a:t>
                      </a:r>
                      <a:r>
                        <a:rPr lang="el-GR" sz="1000" dirty="0">
                          <a:effectLst/>
                          <a:latin typeface="Bahnschrift SemiLight SemiConde" pitchFamily="34" charset="0"/>
                        </a:rPr>
                        <a:t>/ δείπνο</a:t>
                      </a:r>
                      <a:endParaRPr lang="en-US" sz="1000" dirty="0">
                        <a:effectLst/>
                        <a:latin typeface="Bahnschrift SemiLight SemiConde" pitchFamily="34" charset="0"/>
                        <a:ea typeface="Times New Roman"/>
                      </a:endParaRPr>
                    </a:p>
                  </a:txBody>
                  <a:tcPr marL="9319" marR="9319" marT="9319" marB="9319" anchor="ctr"/>
                </a:tc>
              </a:tr>
            </a:tbl>
          </a:graphicData>
        </a:graphic>
      </p:graphicFrame>
    </p:spTree>
    <p:extLst>
      <p:ext uri="{BB962C8B-B14F-4D97-AF65-F5344CB8AC3E}">
        <p14:creationId xmlns:p14="http://schemas.microsoft.com/office/powerpoint/2010/main" val="38935878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gpmel\Desktop\ΕΚΔΡΟΜΕΣ ΜΠΑΝΣΚΟ 2023-2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31002" y="-591252"/>
            <a:ext cx="5088997" cy="324961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 xmlns:a16="http://schemas.microsoft.com/office/drawing/2014/main" id="{C932C3B1-5180-1A8F-BB7A-115704139891}"/>
              </a:ext>
            </a:extLst>
          </p:cNvPr>
          <p:cNvSpPr txBox="1"/>
          <p:nvPr/>
        </p:nvSpPr>
        <p:spPr>
          <a:xfrm>
            <a:off x="-49159" y="1634466"/>
            <a:ext cx="2482965" cy="646331"/>
          </a:xfrm>
          <a:prstGeom prst="rect">
            <a:avLst/>
          </a:prstGeom>
          <a:noFill/>
        </p:spPr>
        <p:txBody>
          <a:bodyPr wrap="square">
            <a:spAutoFit/>
          </a:bodyPr>
          <a:lstStyle/>
          <a:p>
            <a:pPr algn="ctr"/>
            <a:r>
              <a:rPr lang="el-GR" sz="1200" dirty="0" smtClean="0">
                <a:solidFill>
                  <a:schemeClr val="accent2">
                    <a:lumMod val="75000"/>
                    <a:lumOff val="25000"/>
                  </a:schemeClr>
                </a:solidFill>
                <a:latin typeface="Bahnschrift SemiLight SemiConde" panose="020B0502040204020203" pitchFamily="34" charset="0"/>
              </a:rPr>
              <a:t>Οι τιμές είναι κατ άτομο </a:t>
            </a:r>
          </a:p>
          <a:p>
            <a:pPr algn="ctr"/>
            <a:r>
              <a:rPr lang="el-GR" sz="1200" dirty="0" smtClean="0">
                <a:solidFill>
                  <a:schemeClr val="accent2">
                    <a:lumMod val="75000"/>
                    <a:lumOff val="25000"/>
                  </a:schemeClr>
                </a:solidFill>
                <a:latin typeface="Bahnschrift SemiLight SemiConde" panose="020B0502040204020203" pitchFamily="34" charset="0"/>
              </a:rPr>
              <a:t>για το πακέτο εκδρομής</a:t>
            </a:r>
          </a:p>
          <a:p>
            <a:pPr algn="ctr"/>
            <a:r>
              <a:rPr lang="el-GR" sz="1200" dirty="0" smtClean="0">
                <a:solidFill>
                  <a:schemeClr val="accent2">
                    <a:lumMod val="75000"/>
                    <a:lumOff val="25000"/>
                  </a:schemeClr>
                </a:solidFill>
                <a:latin typeface="Bahnschrift SemiLight SemiConde" panose="020B0502040204020203" pitchFamily="34" charset="0"/>
              </a:rPr>
              <a:t>( μεταφορές – διαμονή – διατροφή )</a:t>
            </a:r>
            <a:endParaRPr lang="en-US" sz="1200" dirty="0">
              <a:solidFill>
                <a:schemeClr val="accent2">
                  <a:lumMod val="75000"/>
                  <a:lumOff val="25000"/>
                </a:schemeClr>
              </a:solidFill>
              <a:latin typeface="Bahnschrift SemiLight SemiConde" panose="020B0502040204020203" pitchFamily="34" charset="0"/>
            </a:endParaRPr>
          </a:p>
        </p:txBody>
      </p:sp>
      <p:pic>
        <p:nvPicPr>
          <p:cNvPr id="10" name="Picture 9">
            <a:extLst>
              <a:ext uri="{FF2B5EF4-FFF2-40B4-BE49-F238E27FC236}">
                <a16:creationId xmlns="" xmlns:a16="http://schemas.microsoft.com/office/drawing/2014/main" id="{BB9F5F15-3532-7250-7C8A-3909A9D181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7303" y="4752710"/>
            <a:ext cx="1707197" cy="2276263"/>
          </a:xfrm>
          <a:solidFill>
            <a:srgbClr val="FFC000"/>
          </a:solidFill>
          <a:ln w="57150">
            <a:solidFill>
              <a:schemeClr val="bg1"/>
            </a:solidFill>
          </a:ln>
          <a:effectLst>
            <a:outerShdw blurRad="50800" dist="38100" dir="10800000" algn="r" rotWithShape="0">
              <a:prstClr val="black">
                <a:alpha val="40000"/>
              </a:prstClr>
            </a:outerShdw>
          </a:effectLst>
        </p:spPr>
      </p:pic>
      <p:pic>
        <p:nvPicPr>
          <p:cNvPr id="12" name="Picture 11">
            <a:extLst>
              <a:ext uri="{FF2B5EF4-FFF2-40B4-BE49-F238E27FC236}">
                <a16:creationId xmlns="" xmlns:a16="http://schemas.microsoft.com/office/drawing/2014/main" id="{838A0CAB-3015-CA67-8A6E-81FF586B503D}"/>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850527" y="8600532"/>
            <a:ext cx="2711817" cy="2015079"/>
          </a:xfrm>
          <a:solidFill>
            <a:srgbClr val="FFC000"/>
          </a:solidFill>
          <a:ln w="57150">
            <a:solidFill>
              <a:schemeClr val="bg1"/>
            </a:solidFill>
          </a:ln>
          <a:effectLst>
            <a:outerShdw blurRad="50800" dist="38100" dir="10800000" algn="r" rotWithShape="0">
              <a:prstClr val="black">
                <a:alpha val="40000"/>
              </a:prstClr>
            </a:outerShdw>
          </a:effectLst>
        </p:spPr>
      </p:pic>
      <p:pic>
        <p:nvPicPr>
          <p:cNvPr id="3074" name="Picture 2" descr="Where to Go in Plaka: A Guide to the Neighborhood of the Gods - Greece Is">
            <a:extLst>
              <a:ext uri="{FF2B5EF4-FFF2-40B4-BE49-F238E27FC236}">
                <a16:creationId xmlns="" xmlns:a16="http://schemas.microsoft.com/office/drawing/2014/main" id="{2ACA7C5B-32C5-7820-03F5-418ADA355BB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200087" y="6750497"/>
            <a:ext cx="1984475" cy="2276264"/>
          </a:xfrm>
          <a:solidFill>
            <a:srgbClr val="FFC000"/>
          </a:solidFill>
          <a:ln w="57150">
            <a:solidFill>
              <a:schemeClr val="bg1"/>
            </a:solidFill>
          </a:ln>
          <a:effectLst>
            <a:outerShdw blurRad="50800" dist="38100" dir="10800000" algn="r" rotWithShape="0">
              <a:prstClr val="black">
                <a:alpha val="40000"/>
              </a:prstClr>
            </a:outerShdw>
          </a:effectLst>
        </p:spPr>
      </p:pic>
      <p:pic>
        <p:nvPicPr>
          <p:cNvPr id="6" name="Picture 5">
            <a:extLst>
              <a:ext uri="{FF2B5EF4-FFF2-40B4-BE49-F238E27FC236}">
                <a16:creationId xmlns="" xmlns:a16="http://schemas.microsoft.com/office/drawing/2014/main" id="{0E78B415-CB86-66B9-3613-C60060091164}"/>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189813" y="6819830"/>
            <a:ext cx="3234979" cy="2076151"/>
          </a:xfrm>
          <a:solidFill>
            <a:srgbClr val="FFC000"/>
          </a:solidFill>
          <a:ln w="57150">
            <a:solidFill>
              <a:schemeClr val="bg1"/>
            </a:solidFill>
          </a:ln>
          <a:effectLst>
            <a:outerShdw blurRad="50800" dist="38100" dir="10800000" algn="r" rotWithShape="0">
              <a:prstClr val="black">
                <a:alpha val="40000"/>
              </a:prstClr>
            </a:outerShdw>
          </a:effectLst>
        </p:spPr>
      </p:pic>
      <p:pic>
        <p:nvPicPr>
          <p:cNvPr id="8" name="Picture 7">
            <a:extLst>
              <a:ext uri="{FF2B5EF4-FFF2-40B4-BE49-F238E27FC236}">
                <a16:creationId xmlns="" xmlns:a16="http://schemas.microsoft.com/office/drawing/2014/main" id="{19CCD3A6-590F-7948-C336-E9EC27D873B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7534" y="8674981"/>
            <a:ext cx="2794055" cy="1727391"/>
          </a:xfrm>
          <a:solidFill>
            <a:srgbClr val="FFC000"/>
          </a:solidFill>
          <a:ln w="57150">
            <a:solidFill>
              <a:schemeClr val="bg1"/>
            </a:solidFill>
          </a:ln>
          <a:effectLst>
            <a:outerShdw blurRad="50800" dist="38100" dir="10800000" algn="r" rotWithShape="0">
              <a:prstClr val="black">
                <a:alpha val="40000"/>
              </a:prstClr>
            </a:outerShdw>
          </a:effectLst>
        </p:spPr>
      </p:pic>
      <p:pic>
        <p:nvPicPr>
          <p:cNvPr id="4" name="Picture 3">
            <a:extLst>
              <a:ext uri="{FF2B5EF4-FFF2-40B4-BE49-F238E27FC236}">
                <a16:creationId xmlns="" xmlns:a16="http://schemas.microsoft.com/office/drawing/2014/main" id="{4818675F-8198-0149-E65B-8020DA4BE5A3}"/>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1391506" y="4708952"/>
            <a:ext cx="2182919" cy="2060606"/>
          </a:xfrm>
          <a:solidFill>
            <a:srgbClr val="FFC000"/>
          </a:solidFill>
          <a:ln w="57150">
            <a:solidFill>
              <a:schemeClr val="bg1"/>
            </a:solidFill>
          </a:ln>
          <a:effectLst>
            <a:outerShdw blurRad="50800" dist="38100" dir="10800000" algn="r" rotWithShape="0">
              <a:prstClr val="black">
                <a:alpha val="40000"/>
              </a:prstClr>
            </a:outerShdw>
          </a:effectLst>
        </p:spPr>
      </p:pic>
      <p:sp>
        <p:nvSpPr>
          <p:cNvPr id="15" name="Rectangle 14">
            <a:extLst>
              <a:ext uri="{FF2B5EF4-FFF2-40B4-BE49-F238E27FC236}">
                <a16:creationId xmlns="" xmlns:a16="http://schemas.microsoft.com/office/drawing/2014/main" id="{3B1A667E-3D57-C626-80A8-CEBAA08E2EA9}"/>
              </a:ext>
            </a:extLst>
          </p:cNvPr>
          <p:cNvSpPr/>
          <p:nvPr/>
        </p:nvSpPr>
        <p:spPr>
          <a:xfrm>
            <a:off x="-249449" y="348342"/>
            <a:ext cx="3831037" cy="816429"/>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lumMod val="75000"/>
                </a:schemeClr>
              </a:solidFill>
            </a:endParaRPr>
          </a:p>
        </p:txBody>
      </p:sp>
      <p:sp>
        <p:nvSpPr>
          <p:cNvPr id="16" name="Google Shape;94;p15">
            <a:extLst>
              <a:ext uri="{FF2B5EF4-FFF2-40B4-BE49-F238E27FC236}">
                <a16:creationId xmlns="" xmlns:a16="http://schemas.microsoft.com/office/drawing/2014/main" id="{BC90A0DA-AC6A-BB4D-F7A4-B1670D522E80}"/>
              </a:ext>
            </a:extLst>
          </p:cNvPr>
          <p:cNvSpPr txBox="1"/>
          <p:nvPr/>
        </p:nvSpPr>
        <p:spPr>
          <a:xfrm>
            <a:off x="136464" y="479557"/>
            <a:ext cx="3059209" cy="553998"/>
          </a:xfrm>
          <a:prstGeom prst="rect">
            <a:avLst/>
          </a:prstGeom>
          <a:noFill/>
          <a:ln>
            <a:noFill/>
          </a:ln>
        </p:spPr>
        <p:txBody>
          <a:bodyPr spcFirstLastPara="1" wrap="square" lIns="0" tIns="0" rIns="0" bIns="0" anchor="t" anchorCtr="0">
            <a:spAutoFit/>
          </a:bodyPr>
          <a:lstStyle/>
          <a:p>
            <a:pPr marL="0" lvl="0" indent="0" algn="ctr" rtl="0">
              <a:spcBef>
                <a:spcPts val="0"/>
              </a:spcBef>
              <a:spcAft>
                <a:spcPts val="0"/>
              </a:spcAft>
              <a:buNone/>
            </a:pPr>
            <a:r>
              <a:rPr lang="el-GR" sz="3600" b="1" dirty="0" smtClean="0">
                <a:solidFill>
                  <a:schemeClr val="accent2">
                    <a:lumMod val="75000"/>
                    <a:lumOff val="25000"/>
                  </a:schemeClr>
                </a:solidFill>
                <a:effectLst>
                  <a:outerShdw blurRad="38100" dist="38100" dir="2700000" algn="tl">
                    <a:srgbClr val="000000">
                      <a:alpha val="43137"/>
                    </a:srgbClr>
                  </a:outerShdw>
                </a:effectLst>
                <a:latin typeface="Bahnschrift SemiLight SemiConde" panose="020B0502040204020203" pitchFamily="34" charset="0"/>
                <a:ea typeface="Forum"/>
                <a:cs typeface="Forum"/>
                <a:sym typeface="Forum"/>
              </a:rPr>
              <a:t>ΤΙΜΟΚΑΤΑΛΟΓΟΣ</a:t>
            </a:r>
            <a:endParaRPr sz="3600" b="1" dirty="0">
              <a:solidFill>
                <a:schemeClr val="accent2">
                  <a:lumMod val="75000"/>
                  <a:lumOff val="25000"/>
                </a:schemeClr>
              </a:solidFill>
              <a:effectLst>
                <a:outerShdw blurRad="38100" dist="38100" dir="2700000" algn="tl">
                  <a:srgbClr val="000000">
                    <a:alpha val="43137"/>
                  </a:srgbClr>
                </a:outerShdw>
              </a:effectLst>
              <a:latin typeface="Bahnschrift SemiLight SemiConde" panose="020B0502040204020203" pitchFamily="34" charset="0"/>
              <a:ea typeface="Forum"/>
              <a:cs typeface="Forum"/>
              <a:sym typeface="Forum"/>
            </a:endParaRPr>
          </a:p>
        </p:txBody>
      </p:sp>
      <p:sp>
        <p:nvSpPr>
          <p:cNvPr id="13" name="Google Shape;94;p15">
            <a:extLst>
              <a:ext uri="{FF2B5EF4-FFF2-40B4-BE49-F238E27FC236}">
                <a16:creationId xmlns="" xmlns:a16="http://schemas.microsoft.com/office/drawing/2014/main" id="{BC90A0DA-AC6A-BB4D-F7A4-B1670D522E80}"/>
              </a:ext>
            </a:extLst>
          </p:cNvPr>
          <p:cNvSpPr txBox="1"/>
          <p:nvPr/>
        </p:nvSpPr>
        <p:spPr>
          <a:xfrm>
            <a:off x="1807303" y="2739129"/>
            <a:ext cx="3849780" cy="553998"/>
          </a:xfrm>
          <a:prstGeom prst="rect">
            <a:avLst/>
          </a:prstGeom>
          <a:noFill/>
          <a:ln>
            <a:noFill/>
          </a:ln>
        </p:spPr>
        <p:txBody>
          <a:bodyPr spcFirstLastPara="1" wrap="square" lIns="0" tIns="0" rIns="0" bIns="0" anchor="t" anchorCtr="0">
            <a:spAutoFit/>
          </a:bodyPr>
          <a:lstStyle/>
          <a:p>
            <a:pPr marL="0" lvl="0" indent="0" algn="ctr" rtl="0">
              <a:spcBef>
                <a:spcPts val="0"/>
              </a:spcBef>
              <a:spcAft>
                <a:spcPts val="0"/>
              </a:spcAft>
              <a:buNone/>
            </a:pPr>
            <a:r>
              <a:rPr lang="el-GR" sz="3600" b="1" dirty="0" smtClean="0">
                <a:solidFill>
                  <a:schemeClr val="accent2">
                    <a:lumMod val="75000"/>
                    <a:lumOff val="25000"/>
                  </a:schemeClr>
                </a:solidFill>
                <a:effectLst>
                  <a:outerShdw blurRad="38100" dist="38100" dir="2700000" algn="tl">
                    <a:srgbClr val="000000">
                      <a:alpha val="43137"/>
                    </a:srgbClr>
                  </a:outerShdw>
                </a:effectLst>
                <a:latin typeface="Bahnschrift SemiLight SemiConde" panose="020B0502040204020203" pitchFamily="34" charset="0"/>
                <a:ea typeface="Forum"/>
                <a:cs typeface="Forum"/>
                <a:sym typeface="Forum"/>
              </a:rPr>
              <a:t>ΑΠΟΚΡΙΕΣ 2025</a:t>
            </a:r>
            <a:endParaRPr sz="3600" b="1" dirty="0">
              <a:solidFill>
                <a:schemeClr val="accent2">
                  <a:lumMod val="75000"/>
                  <a:lumOff val="25000"/>
                </a:schemeClr>
              </a:solidFill>
              <a:effectLst>
                <a:outerShdw blurRad="38100" dist="38100" dir="2700000" algn="tl">
                  <a:srgbClr val="000000">
                    <a:alpha val="43137"/>
                  </a:srgbClr>
                </a:outerShdw>
              </a:effectLst>
              <a:latin typeface="Bahnschrift SemiLight SemiConde" panose="020B0502040204020203" pitchFamily="34" charset="0"/>
              <a:ea typeface="Forum"/>
              <a:cs typeface="Forum"/>
              <a:sym typeface="Forum"/>
            </a:endParaRPr>
          </a:p>
        </p:txBody>
      </p:sp>
      <p:sp>
        <p:nvSpPr>
          <p:cNvPr id="17" name="Google Shape;58;p13"/>
          <p:cNvSpPr txBox="1"/>
          <p:nvPr/>
        </p:nvSpPr>
        <p:spPr>
          <a:xfrm>
            <a:off x="1215843" y="1170296"/>
            <a:ext cx="2346501" cy="246221"/>
          </a:xfrm>
          <a:prstGeom prst="rect">
            <a:avLst/>
          </a:prstGeom>
          <a:solidFill>
            <a:schemeClr val="bg2"/>
          </a:solidFill>
          <a:ln>
            <a:noFill/>
          </a:ln>
        </p:spPr>
        <p:txBody>
          <a:bodyPr spcFirstLastPara="1" wrap="square" lIns="0" tIns="0" rIns="0" bIns="0" anchor="t" anchorCtr="0">
            <a:spAutoFit/>
          </a:bodyPr>
          <a:lstStyle/>
          <a:p>
            <a:pPr algn="ctr"/>
            <a:r>
              <a:rPr lang="el-GR" sz="1600" b="1" dirty="0" smtClean="0">
                <a:solidFill>
                  <a:schemeClr val="bg1"/>
                </a:solidFill>
                <a:effectLst>
                  <a:outerShdw blurRad="38100" dist="38100" dir="2700000" algn="tl">
                    <a:srgbClr val="000000">
                      <a:alpha val="43137"/>
                    </a:srgbClr>
                  </a:outerShdw>
                </a:effectLst>
                <a:latin typeface="Bahnschrift SemiLight SemiConde" panose="020B0502040204020203" pitchFamily="34" charset="0"/>
                <a:sym typeface="Forum"/>
              </a:rPr>
              <a:t>ΑΝΑΧΩΡΗΣΕΙΣ ΑΠΟ ΑΘΗΝΑ</a:t>
            </a:r>
            <a:endParaRPr sz="1600" b="1" dirty="0">
              <a:solidFill>
                <a:schemeClr val="bg1"/>
              </a:solidFill>
              <a:effectLst>
                <a:outerShdw blurRad="38100" dist="38100" dir="2700000" algn="tl">
                  <a:srgbClr val="000000">
                    <a:alpha val="43137"/>
                  </a:srgbClr>
                </a:outerShdw>
              </a:effectLst>
              <a:latin typeface="Bahnschrift SemiLight SemiConde" panose="020B0502040204020203" pitchFamily="34" charset="0"/>
              <a:sym typeface="Forum"/>
            </a:endParaRPr>
          </a:p>
        </p:txBody>
      </p:sp>
      <p:graphicFrame>
        <p:nvGraphicFramePr>
          <p:cNvPr id="18" name="Πίνακας 17"/>
          <p:cNvGraphicFramePr>
            <a:graphicFrameLocks noGrp="1"/>
          </p:cNvGraphicFramePr>
          <p:nvPr>
            <p:extLst>
              <p:ext uri="{D42A27DB-BD31-4B8C-83A1-F6EECF244321}">
                <p14:modId xmlns:p14="http://schemas.microsoft.com/office/powerpoint/2010/main" val="3269158945"/>
              </p:ext>
            </p:extLst>
          </p:nvPr>
        </p:nvGraphicFramePr>
        <p:xfrm>
          <a:off x="200087" y="3571716"/>
          <a:ext cx="6979646" cy="6300417"/>
        </p:xfrm>
        <a:graphic>
          <a:graphicData uri="http://schemas.openxmlformats.org/drawingml/2006/table">
            <a:tbl>
              <a:tblPr firstRow="1" firstCol="1" bandRow="1">
                <a:tableStyleId>{5C22544A-7EE6-4342-B048-85BDC9FD1C3A}</a:tableStyleId>
              </a:tblPr>
              <a:tblGrid>
                <a:gridCol w="2288332"/>
                <a:gridCol w="1062569"/>
                <a:gridCol w="1097212"/>
                <a:gridCol w="982133"/>
                <a:gridCol w="1549400"/>
              </a:tblGrid>
              <a:tr h="689622">
                <a:tc gridSpan="3">
                  <a:txBody>
                    <a:bodyPr/>
                    <a:lstStyle/>
                    <a:p>
                      <a:pPr marL="0" marR="0" algn="ctr">
                        <a:spcBef>
                          <a:spcPts val="0"/>
                        </a:spcBef>
                        <a:spcAft>
                          <a:spcPts val="0"/>
                        </a:spcAft>
                      </a:pPr>
                      <a:r>
                        <a:rPr lang="el-GR" sz="1200" dirty="0">
                          <a:effectLst/>
                          <a:latin typeface="Bahnschrift SemiLight SemiConde" pitchFamily="34" charset="0"/>
                        </a:rPr>
                        <a:t>Βραδινές αναχωρήσεις</a:t>
                      </a:r>
                      <a:endParaRPr lang="en-US" sz="1200" dirty="0">
                        <a:effectLst/>
                        <a:latin typeface="Bahnschrift SemiLight SemiConde" pitchFamily="34" charset="0"/>
                        <a:ea typeface="Times New Roman"/>
                      </a:endParaRPr>
                    </a:p>
                  </a:txBody>
                  <a:tcPr marL="9319" marR="9319" marT="9319" marB="9319" anchor="ctr"/>
                </a:tc>
                <a:tc hMerge="1">
                  <a:txBody>
                    <a:bodyPr/>
                    <a:lstStyle/>
                    <a:p>
                      <a:endParaRPr lang="en-US"/>
                    </a:p>
                  </a:txBody>
                  <a:tcPr/>
                </a:tc>
                <a:tc hMerge="1">
                  <a:txBody>
                    <a:bodyPr/>
                    <a:lstStyle/>
                    <a:p>
                      <a:endParaRPr lang="en-US"/>
                    </a:p>
                  </a:txBody>
                  <a:tcPr/>
                </a:tc>
                <a:tc>
                  <a:txBody>
                    <a:bodyPr/>
                    <a:lstStyle/>
                    <a:p>
                      <a:pPr marL="0" marR="0" algn="ctr">
                        <a:spcBef>
                          <a:spcPts val="0"/>
                        </a:spcBef>
                        <a:spcAft>
                          <a:spcPts val="0"/>
                        </a:spcAft>
                      </a:pPr>
                      <a:r>
                        <a:rPr lang="el-GR" sz="1000" b="1" dirty="0" smtClean="0">
                          <a:solidFill>
                            <a:schemeClr val="bg1"/>
                          </a:solidFill>
                          <a:effectLst/>
                          <a:latin typeface="Bahnschrift SemiLight SemiConde" pitchFamily="34" charset="0"/>
                          <a:ea typeface="Times New Roman"/>
                        </a:rPr>
                        <a:t>27/2-3/3</a:t>
                      </a:r>
                      <a:endParaRPr lang="en-US" sz="1000" b="1"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rowSpan="2">
                  <a:txBody>
                    <a:bodyPr/>
                    <a:lstStyle/>
                    <a:p>
                      <a:pPr marL="0" marR="0" algn="ctr">
                        <a:spcBef>
                          <a:spcPts val="0"/>
                        </a:spcBef>
                        <a:spcAft>
                          <a:spcPts val="0"/>
                        </a:spcAft>
                      </a:pPr>
                      <a:r>
                        <a:rPr lang="el-GR" sz="1000" dirty="0">
                          <a:effectLst/>
                          <a:latin typeface="Bahnschrift SemiLight SemiConde" pitchFamily="34" charset="0"/>
                        </a:rPr>
                        <a:t>Σημειώσεις</a:t>
                      </a:r>
                      <a:endParaRPr lang="en-US" sz="1000" dirty="0">
                        <a:effectLst/>
                        <a:latin typeface="Bahnschrift SemiLight SemiConde" pitchFamily="34" charset="0"/>
                      </a:endParaRPr>
                    </a:p>
                    <a:p>
                      <a:pPr marL="0" marR="0" algn="ctr">
                        <a:spcBef>
                          <a:spcPts val="0"/>
                        </a:spcBef>
                        <a:spcAft>
                          <a:spcPts val="0"/>
                        </a:spcAft>
                      </a:pPr>
                      <a:r>
                        <a:rPr lang="el-GR" sz="1000" dirty="0">
                          <a:effectLst/>
                          <a:latin typeface="Bahnschrift SemiLight SemiConde" pitchFamily="34" charset="0"/>
                        </a:rPr>
                        <a:t>προαιρετικό επιπλέον κόστος </a:t>
                      </a:r>
                      <a:endParaRPr lang="en-US" sz="1000" dirty="0" smtClean="0">
                        <a:effectLst/>
                        <a:latin typeface="Bahnschrift SemiLight SemiConde" pitchFamily="34" charset="0"/>
                      </a:endParaRPr>
                    </a:p>
                    <a:p>
                      <a:pPr marL="0" marR="0" algn="ctr">
                        <a:spcBef>
                          <a:spcPts val="0"/>
                        </a:spcBef>
                        <a:spcAft>
                          <a:spcPts val="0"/>
                        </a:spcAft>
                      </a:pPr>
                      <a:r>
                        <a:rPr lang="el-GR" sz="1000" dirty="0" smtClean="0">
                          <a:effectLst/>
                          <a:latin typeface="Bahnschrift SemiLight SemiConde" pitchFamily="34" charset="0"/>
                        </a:rPr>
                        <a:t>για ημιδιατροφή</a:t>
                      </a:r>
                      <a:endParaRPr lang="en-US" sz="1000" dirty="0">
                        <a:effectLst/>
                        <a:latin typeface="Bahnschrift SemiLight SemiConde" pitchFamily="34" charset="0"/>
                      </a:endParaRPr>
                    </a:p>
                  </a:txBody>
                  <a:tcPr marL="9319" marR="9319" marT="9319" marB="9319" anchor="ctr"/>
                </a:tc>
              </a:tr>
              <a:tr h="495782">
                <a:tc>
                  <a:txBody>
                    <a:bodyPr/>
                    <a:lstStyle/>
                    <a:p>
                      <a:pPr marL="0" marR="0" algn="ctr">
                        <a:spcBef>
                          <a:spcPts val="0"/>
                        </a:spcBef>
                        <a:spcAft>
                          <a:spcPts val="0"/>
                        </a:spcAft>
                      </a:pPr>
                      <a:r>
                        <a:rPr lang="el-GR" sz="1200" b="1" dirty="0">
                          <a:solidFill>
                            <a:schemeClr val="bg1"/>
                          </a:solidFill>
                          <a:effectLst/>
                          <a:latin typeface="Bahnschrift SemiLight SemiConde" pitchFamily="34" charset="0"/>
                        </a:rPr>
                        <a:t> </a:t>
                      </a:r>
                      <a:endParaRPr lang="en-US" sz="1200" b="1" dirty="0">
                        <a:solidFill>
                          <a:schemeClr val="bg1"/>
                        </a:solidFill>
                        <a:effectLst/>
                        <a:latin typeface="Bahnschrift SemiLight SemiConde" pitchFamily="34" charset="0"/>
                      </a:endParaRPr>
                    </a:p>
                    <a:p>
                      <a:pPr marL="0" marR="0" algn="ctr">
                        <a:spcBef>
                          <a:spcPts val="0"/>
                        </a:spcBef>
                        <a:spcAft>
                          <a:spcPts val="0"/>
                        </a:spcAft>
                      </a:pPr>
                      <a:r>
                        <a:rPr lang="el-GR" sz="1200" b="1" dirty="0">
                          <a:solidFill>
                            <a:schemeClr val="bg1"/>
                          </a:solidFill>
                          <a:effectLst/>
                          <a:latin typeface="Bahnschrift SemiLight SemiConde" pitchFamily="34" charset="0"/>
                        </a:rPr>
                        <a:t>Ξενοδοχεία</a:t>
                      </a:r>
                      <a:br>
                        <a:rPr lang="el-GR" sz="1200" b="1" dirty="0">
                          <a:solidFill>
                            <a:schemeClr val="bg1"/>
                          </a:solidFill>
                          <a:effectLst/>
                          <a:latin typeface="Bahnschrift SemiLight SemiConde" pitchFamily="34" charset="0"/>
                        </a:rPr>
                      </a:br>
                      <a:endParaRPr lang="en-US" sz="1200" b="1" dirty="0">
                        <a:solidFill>
                          <a:schemeClr val="bg1"/>
                        </a:solidFill>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b="1" dirty="0">
                          <a:solidFill>
                            <a:schemeClr val="bg1"/>
                          </a:solidFill>
                          <a:effectLst/>
                          <a:latin typeface="Bahnschrift SemiLight SemiConde" pitchFamily="34" charset="0"/>
                        </a:rPr>
                        <a:t>δωμάτιο</a:t>
                      </a:r>
                      <a:endParaRPr lang="en-US" sz="1200" b="1"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l-GR" sz="1200" b="1" dirty="0">
                          <a:solidFill>
                            <a:schemeClr val="bg1"/>
                          </a:solidFill>
                          <a:effectLst/>
                          <a:latin typeface="Bahnschrift SemiLight SemiConde" pitchFamily="34" charset="0"/>
                        </a:rPr>
                        <a:t>Διατροφή</a:t>
                      </a:r>
                      <a:endParaRPr lang="en-US" sz="1200" b="1"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200" b="1" dirty="0" smtClean="0">
                          <a:solidFill>
                            <a:schemeClr val="bg1"/>
                          </a:solidFill>
                          <a:effectLst/>
                          <a:latin typeface="Bahnschrift SemiLight SemiConde" pitchFamily="34" charset="0"/>
                        </a:rPr>
                        <a:t>3</a:t>
                      </a:r>
                      <a:r>
                        <a:rPr lang="el-GR" sz="1200" b="1" dirty="0" smtClean="0">
                          <a:solidFill>
                            <a:schemeClr val="bg1"/>
                          </a:solidFill>
                          <a:effectLst/>
                          <a:latin typeface="Bahnschrift SemiLight SemiConde" pitchFamily="34" charset="0"/>
                        </a:rPr>
                        <a:t>νύχτες</a:t>
                      </a:r>
                      <a:endParaRPr lang="en-US" sz="1200" b="1"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vMerge="1">
                  <a:txBody>
                    <a:bodyPr/>
                    <a:lstStyle/>
                    <a:p>
                      <a:endParaRPr lang="en-US"/>
                    </a:p>
                  </a:txBody>
                  <a:tcPr/>
                </a:tc>
              </a:tr>
              <a:tr h="299084">
                <a:tc>
                  <a:txBody>
                    <a:bodyPr/>
                    <a:lstStyle/>
                    <a:p>
                      <a:pPr marL="0" marR="0" algn="ctr">
                        <a:spcBef>
                          <a:spcPts val="0"/>
                        </a:spcBef>
                        <a:spcAft>
                          <a:spcPts val="0"/>
                        </a:spcAft>
                      </a:pPr>
                      <a:r>
                        <a:rPr lang="en-GB" sz="1200" dirty="0">
                          <a:solidFill>
                            <a:schemeClr val="bg1"/>
                          </a:solidFill>
                          <a:effectLst/>
                          <a:latin typeface="Bahnschrift SemiLight SemiConde" pitchFamily="34" charset="0"/>
                        </a:rPr>
                        <a:t>OLYMP </a:t>
                      </a:r>
                      <a:r>
                        <a:rPr lang="en-US" sz="1200" dirty="0">
                          <a:solidFill>
                            <a:schemeClr val="bg1"/>
                          </a:solidFill>
                          <a:effectLst/>
                          <a:latin typeface="Bahnschrift SemiLight SemiConde" pitchFamily="34" charset="0"/>
                        </a:rPr>
                        <a:t>3*</a:t>
                      </a: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200" dirty="0">
                          <a:effectLst/>
                          <a:latin typeface="Bahnschrift SemiLight SemiConde" pitchFamily="34" charset="0"/>
                        </a:rPr>
                        <a:t>Standard</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a:effectLst/>
                          <a:latin typeface="Bahnschrift SemiLight SemiConde" pitchFamily="34" charset="0"/>
                        </a:rPr>
                        <a:t>Πρωινό</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rPr>
                        <a:t>16</a:t>
                      </a:r>
                      <a:r>
                        <a:rPr lang="el-GR" sz="1200" dirty="0" smtClean="0">
                          <a:effectLst/>
                          <a:latin typeface="Bahnschrift SemiLight SemiConde" pitchFamily="34" charset="0"/>
                        </a:rPr>
                        <a:t>0</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00" dirty="0">
                          <a:effectLst/>
                          <a:latin typeface="Bahnschrift SemiLight SemiConde" pitchFamily="34" charset="0"/>
                        </a:rPr>
                        <a:t>Ημιδιατροφή €</a:t>
                      </a:r>
                      <a:r>
                        <a:rPr lang="en-US" sz="1000" dirty="0" smtClean="0">
                          <a:effectLst/>
                          <a:latin typeface="Bahnschrift SemiLight SemiConde" pitchFamily="34" charset="0"/>
                        </a:rPr>
                        <a:t>1</a:t>
                      </a:r>
                      <a:r>
                        <a:rPr lang="el-GR" sz="1000" dirty="0" smtClean="0">
                          <a:effectLst/>
                          <a:latin typeface="Bahnschrift SemiLight SemiConde" pitchFamily="34" charset="0"/>
                        </a:rPr>
                        <a:t>0 </a:t>
                      </a:r>
                      <a:r>
                        <a:rPr lang="el-GR" sz="1000" dirty="0">
                          <a:effectLst/>
                          <a:latin typeface="Bahnschrift SemiLight SemiConde" pitchFamily="34" charset="0"/>
                        </a:rPr>
                        <a:t>/ δείπνο</a:t>
                      </a:r>
                      <a:endParaRPr lang="en-US" sz="1000" dirty="0">
                        <a:effectLst/>
                        <a:latin typeface="Bahnschrift SemiLight SemiConde" pitchFamily="34" charset="0"/>
                        <a:ea typeface="Times New Roman"/>
                      </a:endParaRPr>
                    </a:p>
                  </a:txBody>
                  <a:tcPr marL="9319" marR="9319" marT="9319" marB="9319" anchor="ctr"/>
                </a:tc>
              </a:tr>
              <a:tr h="314313">
                <a:tc>
                  <a:txBody>
                    <a:bodyPr/>
                    <a:lstStyle/>
                    <a:p>
                      <a:pPr marL="0" marR="0" algn="ctr">
                        <a:spcBef>
                          <a:spcPts val="0"/>
                        </a:spcBef>
                        <a:spcAft>
                          <a:spcPts val="0"/>
                        </a:spcAft>
                      </a:pPr>
                      <a:r>
                        <a:rPr lang="en-US" sz="1200" dirty="0">
                          <a:solidFill>
                            <a:schemeClr val="bg1"/>
                          </a:solidFill>
                          <a:effectLst/>
                          <a:latin typeface="Bahnschrift SemiLight SemiConde" pitchFamily="34" charset="0"/>
                        </a:rPr>
                        <a:t>FRIENDS 3*</a:t>
                      </a: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200" dirty="0">
                          <a:effectLst/>
                          <a:latin typeface="Bahnschrift SemiLight SemiConde" pitchFamily="34" charset="0"/>
                        </a:rPr>
                        <a:t>Standard</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a:effectLst/>
                          <a:latin typeface="Bahnschrift SemiLight SemiConde" pitchFamily="34" charset="0"/>
                        </a:rPr>
                        <a:t>Πρωινό</a:t>
                      </a:r>
                      <a:endParaRPr lang="en-US" sz="120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ea typeface="Times New Roman"/>
                        </a:rPr>
                        <a:t>20</a:t>
                      </a:r>
                      <a:r>
                        <a:rPr lang="el-GR" sz="1200" dirty="0" smtClean="0">
                          <a:effectLst/>
                          <a:latin typeface="Bahnschrift SemiLight SemiConde" pitchFamily="34" charset="0"/>
                          <a:ea typeface="Times New Roman"/>
                        </a:rPr>
                        <a:t>0</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00" dirty="0">
                          <a:effectLst/>
                          <a:latin typeface="Bahnschrift SemiLight SemiConde" pitchFamily="34" charset="0"/>
                        </a:rPr>
                        <a:t>Ημιδιατροφή €</a:t>
                      </a:r>
                      <a:r>
                        <a:rPr lang="en-US" sz="1000" dirty="0">
                          <a:effectLst/>
                          <a:latin typeface="Bahnschrift SemiLight SemiConde" pitchFamily="34" charset="0"/>
                        </a:rPr>
                        <a:t>8</a:t>
                      </a:r>
                      <a:r>
                        <a:rPr lang="el-GR" sz="1000" dirty="0">
                          <a:effectLst/>
                          <a:latin typeface="Bahnschrift SemiLight SemiConde" pitchFamily="34" charset="0"/>
                        </a:rPr>
                        <a:t> / δείπνο</a:t>
                      </a:r>
                      <a:endParaRPr lang="en-US" sz="1000" dirty="0">
                        <a:effectLst/>
                        <a:latin typeface="Bahnschrift SemiLight SemiConde" pitchFamily="34" charset="0"/>
                        <a:ea typeface="Times New Roman"/>
                      </a:endParaRPr>
                    </a:p>
                  </a:txBody>
                  <a:tcPr marL="9319" marR="9319" marT="9319" marB="9319" anchor="ctr"/>
                </a:tc>
              </a:tr>
              <a:tr h="304141">
                <a:tc rowSpan="2">
                  <a:txBody>
                    <a:bodyPr/>
                    <a:lstStyle/>
                    <a:p>
                      <a:pPr marL="0" marR="0" algn="ctr">
                        <a:spcBef>
                          <a:spcPts val="0"/>
                        </a:spcBef>
                        <a:spcAft>
                          <a:spcPts val="0"/>
                        </a:spcAft>
                      </a:pPr>
                      <a:r>
                        <a:rPr lang="en-US" sz="1200" dirty="0">
                          <a:solidFill>
                            <a:schemeClr val="bg1"/>
                          </a:solidFill>
                          <a:effectLst/>
                          <a:latin typeface="Bahnschrift SemiLight SemiConde" pitchFamily="34" charset="0"/>
                        </a:rPr>
                        <a:t>MOUNTAIN PARADISE 4*</a:t>
                      </a:r>
                    </a:p>
                    <a:p>
                      <a:pPr marL="0" marR="0" algn="ctr">
                        <a:spcBef>
                          <a:spcPts val="0"/>
                        </a:spcBef>
                        <a:spcAft>
                          <a:spcPts val="0"/>
                        </a:spcAft>
                      </a:pPr>
                      <a:r>
                        <a:rPr lang="en-GB" sz="1200" dirty="0">
                          <a:solidFill>
                            <a:schemeClr val="bg1"/>
                          </a:solidFill>
                          <a:effectLst/>
                          <a:latin typeface="Bahnschrift SemiLight SemiConde" pitchFamily="34" charset="0"/>
                        </a:rPr>
                        <a:t>SUNRISE 4*</a:t>
                      </a: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200" dirty="0">
                          <a:effectLst/>
                          <a:latin typeface="Bahnschrift SemiLight SemiConde" pitchFamily="34" charset="0"/>
                        </a:rPr>
                        <a:t>Studio</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a:effectLst/>
                          <a:latin typeface="Bahnschrift SemiLight SemiConde" pitchFamily="34" charset="0"/>
                        </a:rPr>
                        <a:t>Πρωινό</a:t>
                      </a:r>
                      <a:endParaRPr lang="en-US" sz="120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ea typeface="Times New Roman"/>
                        </a:rPr>
                        <a:t>2</a:t>
                      </a:r>
                      <a:r>
                        <a:rPr lang="el-GR" sz="1200" dirty="0" smtClean="0">
                          <a:effectLst/>
                          <a:latin typeface="Bahnschrift SemiLight SemiConde" pitchFamily="34" charset="0"/>
                          <a:ea typeface="Times New Roman"/>
                        </a:rPr>
                        <a:t>05</a:t>
                      </a:r>
                      <a:endParaRPr lang="en-US" sz="1200" dirty="0">
                        <a:effectLst/>
                        <a:latin typeface="Bahnschrift SemiLight SemiConde" pitchFamily="34" charset="0"/>
                        <a:ea typeface="Times New Roman"/>
                      </a:endParaRPr>
                    </a:p>
                  </a:txBody>
                  <a:tcPr marL="9319" marR="9319" marT="9319" marB="9319" anchor="ctr"/>
                </a:tc>
                <a:tc rowSpan="2">
                  <a:txBody>
                    <a:bodyPr/>
                    <a:lstStyle/>
                    <a:p>
                      <a:pPr marL="0" marR="0" algn="ctr">
                        <a:spcBef>
                          <a:spcPts val="0"/>
                        </a:spcBef>
                        <a:spcAft>
                          <a:spcPts val="0"/>
                        </a:spcAft>
                      </a:pPr>
                      <a:r>
                        <a:rPr lang="el-GR" sz="1000" dirty="0">
                          <a:effectLst/>
                          <a:latin typeface="Bahnschrift SemiLight SemiConde" pitchFamily="34" charset="0"/>
                        </a:rPr>
                        <a:t>Ημιδιατροφή €10 / δείπνο</a:t>
                      </a:r>
                      <a:endParaRPr lang="en-US" sz="1000" dirty="0">
                        <a:effectLst/>
                        <a:latin typeface="Bahnschrift SemiLight SemiConde" pitchFamily="34" charset="0"/>
                        <a:ea typeface="Times New Roman"/>
                      </a:endParaRPr>
                    </a:p>
                  </a:txBody>
                  <a:tcPr marL="9319" marR="9319" marT="9319" marB="9319" anchor="ctr"/>
                </a:tc>
              </a:tr>
              <a:tr h="313040">
                <a:tc vMerge="1">
                  <a:txBody>
                    <a:bodyPr/>
                    <a:lstStyle/>
                    <a:p>
                      <a:endParaRPr lang="en-US"/>
                    </a:p>
                  </a:txBody>
                  <a:tcPr/>
                </a:tc>
                <a:tc>
                  <a:txBody>
                    <a:bodyPr/>
                    <a:lstStyle/>
                    <a:p>
                      <a:pPr marL="0" marR="0" algn="ctr">
                        <a:spcBef>
                          <a:spcPts val="0"/>
                        </a:spcBef>
                        <a:spcAft>
                          <a:spcPts val="0"/>
                        </a:spcAft>
                      </a:pPr>
                      <a:r>
                        <a:rPr lang="en-US" sz="1200" dirty="0">
                          <a:effectLst/>
                          <a:latin typeface="Bahnschrift SemiLight SemiConde" pitchFamily="34" charset="0"/>
                        </a:rPr>
                        <a:t>Apartment</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a:effectLst/>
                          <a:latin typeface="Bahnschrift SemiLight SemiConde" pitchFamily="34" charset="0"/>
                        </a:rPr>
                        <a:t>Πρωινό</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ea typeface="Times New Roman"/>
                        </a:rPr>
                        <a:t>21</a:t>
                      </a:r>
                      <a:r>
                        <a:rPr lang="el-GR" sz="1200" dirty="0" smtClean="0">
                          <a:effectLst/>
                          <a:latin typeface="Bahnschrift SemiLight SemiConde" pitchFamily="34" charset="0"/>
                          <a:ea typeface="Times New Roman"/>
                        </a:rPr>
                        <a:t>0</a:t>
                      </a:r>
                      <a:endParaRPr lang="en-US" sz="1200" dirty="0">
                        <a:effectLst/>
                        <a:latin typeface="Bahnschrift SemiLight SemiConde" pitchFamily="34" charset="0"/>
                        <a:ea typeface="Times New Roman"/>
                      </a:endParaRPr>
                    </a:p>
                  </a:txBody>
                  <a:tcPr marL="9319" marR="9319" marT="9319" marB="9319" anchor="ctr"/>
                </a:tc>
                <a:tc vMerge="1">
                  <a:txBody>
                    <a:bodyPr/>
                    <a:lstStyle/>
                    <a:p>
                      <a:endParaRPr lang="en-US"/>
                    </a:p>
                  </a:txBody>
                  <a:tcPr/>
                </a:tc>
              </a:tr>
              <a:tr h="304800">
                <a:tc rowSpan="2">
                  <a:txBody>
                    <a:bodyPr/>
                    <a:lstStyle/>
                    <a:p>
                      <a:pPr marL="0" marR="0" algn="ctr">
                        <a:spcBef>
                          <a:spcPts val="0"/>
                        </a:spcBef>
                        <a:spcAft>
                          <a:spcPts val="0"/>
                        </a:spcAft>
                      </a:pPr>
                      <a:r>
                        <a:rPr lang="en-US" sz="1200" dirty="0" smtClean="0">
                          <a:solidFill>
                            <a:schemeClr val="bg1"/>
                          </a:solidFill>
                          <a:effectLst/>
                          <a:latin typeface="Bahnschrift SemiLight SemiConde" pitchFamily="34" charset="0"/>
                          <a:ea typeface="Times New Roman"/>
                        </a:rPr>
                        <a:t>RIVERSIDE 4*</a:t>
                      </a: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200" dirty="0" smtClean="0">
                          <a:effectLst/>
                          <a:latin typeface="Bahnschrift SemiLight SemiConde" pitchFamily="34" charset="0"/>
                        </a:rPr>
                        <a:t>Silver </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a:effectLst/>
                          <a:latin typeface="Bahnschrift SemiLight SemiConde" pitchFamily="34" charset="0"/>
                        </a:rPr>
                        <a:t>Πρωινό</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GB" sz="1200" dirty="0" smtClean="0">
                          <a:effectLst/>
                          <a:latin typeface="Bahnschrift SemiLight SemiConde" pitchFamily="34" charset="0"/>
                        </a:rPr>
                        <a:t>22</a:t>
                      </a:r>
                      <a:r>
                        <a:rPr lang="el-GR" sz="1200" dirty="0" smtClean="0">
                          <a:effectLst/>
                          <a:latin typeface="Bahnschrift SemiLight SemiConde" pitchFamily="34" charset="0"/>
                        </a:rPr>
                        <a:t>0</a:t>
                      </a:r>
                      <a:endParaRPr lang="en-US" sz="1200" dirty="0">
                        <a:effectLst/>
                        <a:latin typeface="Bahnschrift SemiLight SemiConde" pitchFamily="34" charset="0"/>
                        <a:ea typeface="Times New Roman"/>
                      </a:endParaRPr>
                    </a:p>
                  </a:txBody>
                  <a:tcPr marL="9319" marR="9319" marT="9319" marB="9319" anchor="ctr"/>
                </a:tc>
                <a:tc rowSpan="2">
                  <a:txBody>
                    <a:bodyPr/>
                    <a:lstStyle/>
                    <a:p>
                      <a:pPr marL="0" marR="0" algn="ctr">
                        <a:spcBef>
                          <a:spcPts val="0"/>
                        </a:spcBef>
                        <a:spcAft>
                          <a:spcPts val="0"/>
                        </a:spcAft>
                      </a:pPr>
                      <a:r>
                        <a:rPr lang="el-GR" sz="1000" dirty="0">
                          <a:effectLst/>
                          <a:latin typeface="Bahnschrift SemiLight SemiConde" pitchFamily="34" charset="0"/>
                        </a:rPr>
                        <a:t>Ημιδιατροφή €</a:t>
                      </a:r>
                      <a:r>
                        <a:rPr lang="el-GR" sz="1000" dirty="0" smtClean="0">
                          <a:effectLst/>
                          <a:latin typeface="Bahnschrift SemiLight SemiConde" pitchFamily="34" charset="0"/>
                        </a:rPr>
                        <a:t>1</a:t>
                      </a:r>
                      <a:r>
                        <a:rPr lang="en-US" sz="1000" dirty="0" smtClean="0">
                          <a:effectLst/>
                          <a:latin typeface="Bahnschrift SemiLight SemiConde" pitchFamily="34" charset="0"/>
                        </a:rPr>
                        <a:t>0</a:t>
                      </a:r>
                      <a:r>
                        <a:rPr lang="el-GR" sz="1000" dirty="0" smtClean="0">
                          <a:effectLst/>
                          <a:latin typeface="Bahnschrift SemiLight SemiConde" pitchFamily="34" charset="0"/>
                        </a:rPr>
                        <a:t> </a:t>
                      </a:r>
                      <a:r>
                        <a:rPr lang="el-GR" sz="1000" dirty="0">
                          <a:effectLst/>
                          <a:latin typeface="Bahnschrift SemiLight SemiConde" pitchFamily="34" charset="0"/>
                        </a:rPr>
                        <a:t>/ δείπνο</a:t>
                      </a:r>
                      <a:endParaRPr lang="en-US" sz="1000" dirty="0">
                        <a:effectLst/>
                        <a:latin typeface="Bahnschrift SemiLight SemiConde" pitchFamily="34" charset="0"/>
                        <a:ea typeface="Times New Roman"/>
                      </a:endParaRPr>
                    </a:p>
                  </a:txBody>
                  <a:tcPr marL="9319" marR="9319" marT="9319" marB="9319" anchor="ctr"/>
                </a:tc>
              </a:tr>
              <a:tr h="313698">
                <a:tc vMerge="1">
                  <a:txBody>
                    <a:bodyPr/>
                    <a:lstStyle/>
                    <a:p>
                      <a:pPr marL="0" marR="0" algn="ctr">
                        <a:spcBef>
                          <a:spcPts val="0"/>
                        </a:spcBef>
                        <a:spcAft>
                          <a:spcPts val="0"/>
                        </a:spcAft>
                      </a:pPr>
                      <a:endParaRPr lang="en-US" sz="1200" dirty="0">
                        <a:solidFill>
                          <a:schemeClr val="bg1"/>
                        </a:solidFill>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GB" sz="1200" dirty="0" smtClean="0">
                          <a:effectLst/>
                          <a:latin typeface="Bahnschrift SemiLight SemiConde" pitchFamily="34" charset="0"/>
                        </a:rPr>
                        <a:t>Family</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a:effectLst/>
                          <a:latin typeface="Bahnschrift SemiLight SemiConde" pitchFamily="34" charset="0"/>
                        </a:rPr>
                        <a:t>Πρωινό</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GB" sz="1200" dirty="0" smtClean="0">
                          <a:effectLst/>
                          <a:latin typeface="Bahnschrift SemiLight SemiConde" pitchFamily="34" charset="0"/>
                        </a:rPr>
                        <a:t>2</a:t>
                      </a:r>
                      <a:r>
                        <a:rPr lang="el-GR" sz="1200" dirty="0" smtClean="0">
                          <a:effectLst/>
                          <a:latin typeface="Bahnschrift SemiLight SemiConde" pitchFamily="34" charset="0"/>
                        </a:rPr>
                        <a:t>25</a:t>
                      </a:r>
                      <a:endParaRPr lang="en-US" sz="1200" dirty="0">
                        <a:effectLst/>
                        <a:latin typeface="Bahnschrift SemiLight SemiConde" pitchFamily="34" charset="0"/>
                        <a:ea typeface="Times New Roman"/>
                      </a:endParaRPr>
                    </a:p>
                  </a:txBody>
                  <a:tcPr marL="9319" marR="9319" marT="9319" marB="9319" anchor="ctr"/>
                </a:tc>
                <a:tc vMerge="1">
                  <a:txBody>
                    <a:bodyPr/>
                    <a:lstStyle/>
                    <a:p>
                      <a:endParaRPr lang="en-US" dirty="0"/>
                    </a:p>
                  </a:txBody>
                  <a:tcPr/>
                </a:tc>
              </a:tr>
              <a:tr h="211235">
                <a:tc rowSpan="3">
                  <a:txBody>
                    <a:bodyPr/>
                    <a:lstStyle/>
                    <a:p>
                      <a:pPr marL="0" marR="0" algn="ctr">
                        <a:spcBef>
                          <a:spcPts val="0"/>
                        </a:spcBef>
                        <a:spcAft>
                          <a:spcPts val="0"/>
                        </a:spcAft>
                      </a:pPr>
                      <a:r>
                        <a:rPr lang="en-US" sz="1200" dirty="0">
                          <a:solidFill>
                            <a:schemeClr val="bg1"/>
                          </a:solidFill>
                          <a:effectLst/>
                          <a:latin typeface="Bahnschrift SemiLight SemiConde" pitchFamily="34" charset="0"/>
                        </a:rPr>
                        <a:t>CASA KARINA 4*</a:t>
                      </a: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200" dirty="0">
                          <a:effectLst/>
                          <a:latin typeface="Bahnschrift SemiLight SemiConde" pitchFamily="34" charset="0"/>
                        </a:rPr>
                        <a:t>Standard</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smtClean="0">
                          <a:effectLst/>
                          <a:latin typeface="Bahnschrift SemiLight SemiConde" pitchFamily="34" charset="0"/>
                        </a:rPr>
                        <a:t>Ημιδιατροφή</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rPr>
                        <a:t>26</a:t>
                      </a:r>
                      <a:r>
                        <a:rPr lang="el-GR" sz="1200" dirty="0" smtClean="0">
                          <a:effectLst/>
                          <a:latin typeface="Bahnschrift SemiLight SemiConde" pitchFamily="34" charset="0"/>
                        </a:rPr>
                        <a:t>0</a:t>
                      </a:r>
                      <a:endParaRPr lang="en-US" sz="1200" dirty="0">
                        <a:effectLst/>
                        <a:latin typeface="Bahnschrift SemiLight SemiConde" pitchFamily="34" charset="0"/>
                        <a:ea typeface="Times New Roman"/>
                      </a:endParaRPr>
                    </a:p>
                  </a:txBody>
                  <a:tcPr marL="9319" marR="9319" marT="9319" marB="9319" anchor="ctr"/>
                </a:tc>
                <a:tc rowSpan="3">
                  <a:txBody>
                    <a:bodyPr/>
                    <a:lstStyle/>
                    <a:p>
                      <a:pPr marL="0" marR="0" algn="ctr">
                        <a:spcBef>
                          <a:spcPts val="0"/>
                        </a:spcBef>
                        <a:spcAft>
                          <a:spcPts val="0"/>
                        </a:spcAft>
                      </a:pPr>
                      <a:r>
                        <a:rPr lang="en-US" sz="1000" dirty="0">
                          <a:effectLst/>
                          <a:latin typeface="Bahnschrift SemiLight SemiConde" pitchFamily="34" charset="0"/>
                        </a:rPr>
                        <a:t> </a:t>
                      </a:r>
                      <a:endParaRPr lang="en-US" sz="1000" dirty="0">
                        <a:effectLst/>
                        <a:latin typeface="Bahnschrift SemiLight SemiConde" pitchFamily="34" charset="0"/>
                        <a:ea typeface="Times New Roman"/>
                      </a:endParaRPr>
                    </a:p>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000" dirty="0">
                          <a:effectLst/>
                          <a:latin typeface="Bahnschrift SemiLight SemiConde" pitchFamily="34" charset="0"/>
                        </a:rPr>
                        <a:t> </a:t>
                      </a:r>
                      <a:endParaRPr lang="en-US" sz="1000" dirty="0">
                        <a:effectLst/>
                        <a:latin typeface="Bahnschrift SemiLight SemiConde" pitchFamily="34" charset="0"/>
                        <a:ea typeface="Times New Roman"/>
                      </a:endParaRPr>
                    </a:p>
                    <a:p>
                      <a:pPr marL="0" marR="0" algn="ctr">
                        <a:spcBef>
                          <a:spcPts val="0"/>
                        </a:spcBef>
                        <a:spcAft>
                          <a:spcPts val="0"/>
                        </a:spcAft>
                      </a:pPr>
                      <a:r>
                        <a:rPr lang="en-US" sz="1000" dirty="0">
                          <a:effectLst/>
                          <a:latin typeface="Bahnschrift SemiLight SemiConde" pitchFamily="34" charset="0"/>
                        </a:rPr>
                        <a:t> </a:t>
                      </a:r>
                      <a:endParaRPr lang="en-US" sz="1000" dirty="0">
                        <a:effectLst/>
                        <a:latin typeface="Bahnschrift SemiLight SemiConde" pitchFamily="34" charset="0"/>
                        <a:ea typeface="Times New Roman"/>
                      </a:endParaRPr>
                    </a:p>
                  </a:txBody>
                  <a:tcPr marL="9319" marR="9319" marT="9319" marB="9319" anchor="ctr"/>
                </a:tc>
              </a:tr>
              <a:tr h="211235">
                <a:tc vMerge="1">
                  <a:txBody>
                    <a:bodyPr/>
                    <a:lstStyle/>
                    <a:p>
                      <a:endParaRPr lang="en-US"/>
                    </a:p>
                  </a:txBody>
                  <a:tcPr/>
                </a:tc>
                <a:tc>
                  <a:txBody>
                    <a:bodyPr/>
                    <a:lstStyle/>
                    <a:p>
                      <a:pPr marL="0" marR="0" algn="ctr">
                        <a:spcBef>
                          <a:spcPts val="0"/>
                        </a:spcBef>
                        <a:spcAft>
                          <a:spcPts val="0"/>
                        </a:spcAft>
                      </a:pPr>
                      <a:r>
                        <a:rPr lang="en-US" sz="1200" dirty="0">
                          <a:effectLst/>
                          <a:latin typeface="Bahnschrift SemiLight SemiConde" pitchFamily="34" charset="0"/>
                        </a:rPr>
                        <a:t>Studio </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smtClean="0">
                          <a:effectLst/>
                          <a:latin typeface="Bahnschrift SemiLight SemiConde" pitchFamily="34" charset="0"/>
                        </a:rPr>
                        <a:t>Ημιδιατροφή</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ea typeface="+mn-ea"/>
                        </a:rPr>
                        <a:t>2</a:t>
                      </a:r>
                      <a:r>
                        <a:rPr lang="el-GR" sz="1200" dirty="0" smtClean="0">
                          <a:effectLst/>
                          <a:latin typeface="Bahnschrift SemiLight SemiConde" pitchFamily="34" charset="0"/>
                          <a:ea typeface="+mn-ea"/>
                        </a:rPr>
                        <a:t>65</a:t>
                      </a:r>
                      <a:endParaRPr lang="en-US" sz="1200" dirty="0">
                        <a:effectLst/>
                        <a:latin typeface="Bahnschrift SemiLight SemiConde" pitchFamily="34" charset="0"/>
                        <a:ea typeface="Times New Roman"/>
                      </a:endParaRPr>
                    </a:p>
                  </a:txBody>
                  <a:tcPr marL="9319" marR="9319" marT="9319" marB="9319" anchor="ctr"/>
                </a:tc>
                <a:tc vMerge="1">
                  <a:txBody>
                    <a:bodyPr/>
                    <a:lstStyle/>
                    <a:p>
                      <a:pPr marL="0" marR="0" algn="ctr">
                        <a:spcBef>
                          <a:spcPts val="0"/>
                        </a:spcBef>
                        <a:spcAft>
                          <a:spcPts val="0"/>
                        </a:spcAft>
                      </a:pPr>
                      <a:endParaRPr lang="en-US" sz="1000" dirty="0">
                        <a:effectLst/>
                        <a:latin typeface="Bahnschrift SemiLight SemiConde" pitchFamily="34" charset="0"/>
                        <a:ea typeface="Times New Roman"/>
                      </a:endParaRPr>
                    </a:p>
                  </a:txBody>
                  <a:tcPr marL="9319" marR="9319" marT="9319" marB="9319" anchor="ctr"/>
                </a:tc>
              </a:tr>
              <a:tr h="211235">
                <a:tc vMerge="1">
                  <a:txBody>
                    <a:bodyPr/>
                    <a:lstStyle/>
                    <a:p>
                      <a:endParaRPr lang="en-US"/>
                    </a:p>
                  </a:txBody>
                  <a:tcPr/>
                </a:tc>
                <a:tc>
                  <a:txBody>
                    <a:bodyPr/>
                    <a:lstStyle/>
                    <a:p>
                      <a:pPr marL="0" marR="0" algn="ctr">
                        <a:spcBef>
                          <a:spcPts val="0"/>
                        </a:spcBef>
                        <a:spcAft>
                          <a:spcPts val="0"/>
                        </a:spcAft>
                      </a:pPr>
                      <a:r>
                        <a:rPr lang="en-US" sz="1200" dirty="0">
                          <a:effectLst/>
                          <a:latin typeface="Bahnschrift SemiLight SemiConde" pitchFamily="34" charset="0"/>
                        </a:rPr>
                        <a:t>Apartment</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smtClean="0">
                          <a:effectLst/>
                          <a:latin typeface="Bahnschrift SemiLight SemiConde" pitchFamily="34" charset="0"/>
                        </a:rPr>
                        <a:t>Ημιδιατροφή</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ea typeface="+mn-ea"/>
                        </a:rPr>
                        <a:t>2</a:t>
                      </a:r>
                      <a:r>
                        <a:rPr lang="el-GR" sz="1200" dirty="0" smtClean="0">
                          <a:effectLst/>
                          <a:latin typeface="Bahnschrift SemiLight SemiConde" pitchFamily="34" charset="0"/>
                          <a:ea typeface="+mn-ea"/>
                        </a:rPr>
                        <a:t>75</a:t>
                      </a:r>
                      <a:endParaRPr lang="en-US" sz="1200" dirty="0">
                        <a:effectLst/>
                        <a:latin typeface="Bahnschrift SemiLight SemiConde" pitchFamily="34" charset="0"/>
                        <a:ea typeface="Times New Roman"/>
                      </a:endParaRPr>
                    </a:p>
                  </a:txBody>
                  <a:tcPr marL="9319" marR="9319" marT="9319" marB="9319" anchor="ctr"/>
                </a:tc>
                <a:tc vMerge="1">
                  <a:txBody>
                    <a:bodyPr/>
                    <a:lstStyle/>
                    <a:p>
                      <a:pPr marL="0" marR="0" algn="ctr">
                        <a:spcBef>
                          <a:spcPts val="0"/>
                        </a:spcBef>
                        <a:spcAft>
                          <a:spcPts val="0"/>
                        </a:spcAft>
                      </a:pPr>
                      <a:endParaRPr lang="en-US" sz="1000" dirty="0">
                        <a:effectLst/>
                        <a:latin typeface="Bahnschrift SemiLight SemiConde" pitchFamily="34" charset="0"/>
                        <a:ea typeface="Times New Roman"/>
                      </a:endParaRPr>
                    </a:p>
                  </a:txBody>
                  <a:tcPr marL="9319" marR="9319" marT="9319" marB="9319" anchor="ctr"/>
                </a:tc>
              </a:tr>
              <a:tr h="348450">
                <a:tc rowSpan="2">
                  <a:txBody>
                    <a:bodyPr/>
                    <a:lstStyle/>
                    <a:p>
                      <a:pPr marL="0" marR="0" algn="ctr">
                        <a:spcBef>
                          <a:spcPts val="0"/>
                        </a:spcBef>
                        <a:spcAft>
                          <a:spcPts val="0"/>
                        </a:spcAft>
                      </a:pPr>
                      <a:r>
                        <a:rPr lang="en-US" sz="1200" baseline="0" dirty="0" smtClean="0">
                          <a:solidFill>
                            <a:schemeClr val="bg1"/>
                          </a:solidFill>
                          <a:effectLst/>
                          <a:latin typeface="Bahnschrift SemiLight SemiConde" pitchFamily="34" charset="0"/>
                          <a:ea typeface="Times New Roman"/>
                        </a:rPr>
                        <a:t>FOUR SEASONS 4*</a:t>
                      </a: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200" dirty="0" smtClean="0">
                          <a:effectLst/>
                          <a:latin typeface="Bahnschrift SemiLight SemiConde" pitchFamily="34" charset="0"/>
                          <a:ea typeface="Times New Roman"/>
                        </a:rPr>
                        <a:t>Standard</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smtClean="0">
                          <a:effectLst/>
                          <a:latin typeface="Bahnschrift SemiLight SemiConde" pitchFamily="34" charset="0"/>
                        </a:rPr>
                        <a:t>Πρωινό</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smtClean="0">
                          <a:effectLst/>
                          <a:latin typeface="Bahnschrift SemiLight SemiConde" pitchFamily="34" charset="0"/>
                          <a:ea typeface="Times New Roman"/>
                        </a:rPr>
                        <a:t>495</a:t>
                      </a:r>
                      <a:endParaRPr lang="en-US" sz="1200" dirty="0">
                        <a:effectLst/>
                        <a:latin typeface="Bahnschrift SemiLight SemiConde" pitchFamily="34" charset="0"/>
                        <a:ea typeface="Times New Roman"/>
                      </a:endParaRPr>
                    </a:p>
                  </a:txBody>
                  <a:tcPr marL="9319" marR="9319" marT="9319" marB="9319" anchor="ctr"/>
                </a:tc>
                <a:tc rowSpan="2">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l-GR" sz="1000" dirty="0" smtClean="0">
                          <a:effectLst/>
                          <a:latin typeface="Bahnschrift SemiLight SemiConde" pitchFamily="34" charset="0"/>
                        </a:rPr>
                        <a:t>Ημιδιατροφή €</a:t>
                      </a:r>
                      <a:r>
                        <a:rPr lang="en-US" sz="1000" dirty="0" smtClean="0">
                          <a:effectLst/>
                          <a:latin typeface="Bahnschrift SemiLight SemiConde" pitchFamily="34" charset="0"/>
                        </a:rPr>
                        <a:t>18</a:t>
                      </a:r>
                      <a:r>
                        <a:rPr lang="el-GR" sz="1000" dirty="0" smtClean="0">
                          <a:effectLst/>
                          <a:latin typeface="Bahnschrift SemiLight SemiConde" pitchFamily="34" charset="0"/>
                        </a:rPr>
                        <a:t> / δείπνο</a:t>
                      </a:r>
                      <a:r>
                        <a:rPr lang="en-US" sz="1000" dirty="0" smtClean="0">
                          <a:effectLst/>
                          <a:latin typeface="Bahnschrift SemiLight SemiConde" pitchFamily="34" charset="0"/>
                        </a:rPr>
                        <a:t> </a:t>
                      </a:r>
                      <a:endParaRPr lang="en-US" sz="1000" dirty="0">
                        <a:effectLst/>
                        <a:latin typeface="Bahnschrift SemiLight SemiConde" pitchFamily="34" charset="0"/>
                        <a:ea typeface="Times New Roman"/>
                      </a:endParaRPr>
                    </a:p>
                  </a:txBody>
                  <a:tcPr marL="9319" marR="9319" marT="9319" marB="9319" anchor="ctr"/>
                </a:tc>
              </a:tr>
              <a:tr h="333770">
                <a:tc vMerge="1">
                  <a:txBody>
                    <a:bodyPr/>
                    <a:lstStyle/>
                    <a:p>
                      <a:pPr marL="0" marR="0" algn="ctr">
                        <a:spcBef>
                          <a:spcPts val="0"/>
                        </a:spcBef>
                        <a:spcAft>
                          <a:spcPts val="0"/>
                        </a:spcAft>
                      </a:pP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200" dirty="0" smtClean="0">
                          <a:effectLst/>
                          <a:latin typeface="Bahnschrift SemiLight SemiConde" pitchFamily="34" charset="0"/>
                          <a:ea typeface="Times New Roman"/>
                        </a:rPr>
                        <a:t>1 bedroom</a:t>
                      </a:r>
                      <a:r>
                        <a:rPr lang="en-US" sz="1200" baseline="0" dirty="0" smtClean="0">
                          <a:effectLst/>
                          <a:latin typeface="Bahnschrift SemiLight SemiConde" pitchFamily="34" charset="0"/>
                          <a:ea typeface="Times New Roman"/>
                        </a:rPr>
                        <a:t> suite</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smtClean="0">
                          <a:effectLst/>
                          <a:latin typeface="Bahnschrift SemiLight SemiConde" pitchFamily="34" charset="0"/>
                        </a:rPr>
                        <a:t>Πρωινό</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smtClean="0">
                          <a:effectLst/>
                          <a:latin typeface="Bahnschrift SemiLight SemiConde" pitchFamily="34" charset="0"/>
                          <a:ea typeface="Times New Roman"/>
                        </a:rPr>
                        <a:t>530</a:t>
                      </a:r>
                      <a:endParaRPr lang="en-US" sz="1200" dirty="0">
                        <a:effectLst/>
                        <a:latin typeface="Bahnschrift SemiLight SemiConde" pitchFamily="34" charset="0"/>
                        <a:ea typeface="Times New Roman"/>
                      </a:endParaRPr>
                    </a:p>
                  </a:txBody>
                  <a:tcPr marL="9319" marR="9319" marT="9319" marB="9319" anchor="ctr"/>
                </a:tc>
                <a:tc vMerge="1">
                  <a:txBody>
                    <a:bodyPr/>
                    <a:lstStyle/>
                    <a:p>
                      <a:pPr marL="0" marR="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1000" dirty="0">
                        <a:effectLst/>
                        <a:latin typeface="Bahnschrift SemiLight SemiConde" pitchFamily="34" charset="0"/>
                        <a:ea typeface="Times New Roman"/>
                      </a:endParaRPr>
                    </a:p>
                  </a:txBody>
                  <a:tcPr marL="9319" marR="9319" marT="9319" marB="9319" anchor="ctr"/>
                </a:tc>
              </a:tr>
              <a:tr h="313266">
                <a:tc rowSpan="3">
                  <a:txBody>
                    <a:bodyPr/>
                    <a:lstStyle/>
                    <a:p>
                      <a:pPr marL="0" marR="0" algn="ctr">
                        <a:spcBef>
                          <a:spcPts val="0"/>
                        </a:spcBef>
                        <a:spcAft>
                          <a:spcPts val="0"/>
                        </a:spcAft>
                      </a:pPr>
                      <a:r>
                        <a:rPr lang="en-US" sz="1200" dirty="0">
                          <a:solidFill>
                            <a:schemeClr val="bg1"/>
                          </a:solidFill>
                          <a:effectLst/>
                          <a:latin typeface="Bahnschrift SemiLight SemiConde" pitchFamily="34" charset="0"/>
                        </a:rPr>
                        <a:t>REGNUM 5* </a:t>
                      </a: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200" dirty="0">
                          <a:effectLst/>
                          <a:latin typeface="Bahnschrift SemiLight SemiConde" pitchFamily="34" charset="0"/>
                        </a:rPr>
                        <a:t>J. Suite</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a:effectLst/>
                          <a:latin typeface="Bahnschrift SemiLight SemiConde" pitchFamily="34" charset="0"/>
                        </a:rPr>
                        <a:t>Πρωινό</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ea typeface="Times New Roman"/>
                        </a:rPr>
                        <a:t>2</a:t>
                      </a:r>
                      <a:r>
                        <a:rPr lang="el-GR" sz="1200" dirty="0" smtClean="0">
                          <a:effectLst/>
                          <a:latin typeface="Bahnschrift SemiLight SemiConde" pitchFamily="34" charset="0"/>
                          <a:ea typeface="Times New Roman"/>
                        </a:rPr>
                        <a:t>9</a:t>
                      </a:r>
                      <a:r>
                        <a:rPr lang="en-US" sz="1200" dirty="0" smtClean="0">
                          <a:effectLst/>
                          <a:latin typeface="Bahnschrift SemiLight SemiConde" pitchFamily="34" charset="0"/>
                          <a:ea typeface="Times New Roman"/>
                        </a:rPr>
                        <a:t>5</a:t>
                      </a:r>
                      <a:endParaRPr lang="en-US" sz="1200" dirty="0">
                        <a:effectLst/>
                        <a:latin typeface="Bahnschrift SemiLight SemiConde" pitchFamily="34" charset="0"/>
                        <a:ea typeface="Times New Roman"/>
                      </a:endParaRPr>
                    </a:p>
                  </a:txBody>
                  <a:tcPr marL="9319" marR="9319" marT="9319" marB="9319" anchor="ctr"/>
                </a:tc>
                <a:tc rowSpan="3">
                  <a:txBody>
                    <a:bodyPr/>
                    <a:lstStyle/>
                    <a:p>
                      <a:pPr marL="0" marR="0" algn="ctr">
                        <a:spcBef>
                          <a:spcPts val="0"/>
                        </a:spcBef>
                        <a:spcAft>
                          <a:spcPts val="0"/>
                        </a:spcAft>
                      </a:pPr>
                      <a:r>
                        <a:rPr lang="el-GR" sz="1000" dirty="0">
                          <a:effectLst/>
                          <a:latin typeface="Bahnschrift SemiLight SemiConde" pitchFamily="34" charset="0"/>
                        </a:rPr>
                        <a:t>Ημιδιατροφή</a:t>
                      </a:r>
                      <a:r>
                        <a:rPr lang="en-US" sz="1000" dirty="0">
                          <a:effectLst/>
                          <a:latin typeface="Bahnschrift SemiLight SemiConde" pitchFamily="34" charset="0"/>
                        </a:rPr>
                        <a:t> €</a:t>
                      </a:r>
                      <a:r>
                        <a:rPr lang="en-US" sz="1000" dirty="0" smtClean="0">
                          <a:effectLst/>
                          <a:latin typeface="Bahnschrift SemiLight SemiConde" pitchFamily="34" charset="0"/>
                        </a:rPr>
                        <a:t>18 </a:t>
                      </a:r>
                      <a:r>
                        <a:rPr lang="en-US" sz="1000" dirty="0">
                          <a:effectLst/>
                          <a:latin typeface="Bahnschrift SemiLight SemiConde" pitchFamily="34" charset="0"/>
                        </a:rPr>
                        <a:t>/ </a:t>
                      </a:r>
                      <a:r>
                        <a:rPr lang="el-GR" sz="1000" dirty="0">
                          <a:effectLst/>
                          <a:latin typeface="Bahnschrift SemiLight SemiConde" pitchFamily="34" charset="0"/>
                        </a:rPr>
                        <a:t>δείπνο</a:t>
                      </a:r>
                      <a:endParaRPr lang="en-US" sz="1000" dirty="0">
                        <a:effectLst/>
                        <a:latin typeface="Bahnschrift SemiLight SemiConde" pitchFamily="34" charset="0"/>
                        <a:ea typeface="Times New Roman"/>
                      </a:endParaRPr>
                    </a:p>
                  </a:txBody>
                  <a:tcPr marL="9319" marR="9319" marT="9319" marB="9319" anchor="ctr"/>
                </a:tc>
              </a:tr>
              <a:tr h="330631">
                <a:tc vMerge="1">
                  <a:txBody>
                    <a:bodyPr/>
                    <a:lstStyle/>
                    <a:p>
                      <a:endParaRPr lang="en-US"/>
                    </a:p>
                  </a:txBody>
                  <a:tcPr/>
                </a:tc>
                <a:tc>
                  <a:txBody>
                    <a:bodyPr/>
                    <a:lstStyle/>
                    <a:p>
                      <a:pPr marL="0" marR="0" algn="ctr">
                        <a:spcBef>
                          <a:spcPts val="0"/>
                        </a:spcBef>
                        <a:spcAft>
                          <a:spcPts val="0"/>
                        </a:spcAft>
                      </a:pPr>
                      <a:r>
                        <a:rPr lang="el-GR" sz="1200" dirty="0">
                          <a:effectLst/>
                          <a:latin typeface="Bahnschrift SemiLight SemiConde" pitchFamily="34" charset="0"/>
                        </a:rPr>
                        <a:t>Ε</a:t>
                      </a:r>
                      <a:r>
                        <a:rPr lang="en-US" sz="1200" dirty="0">
                          <a:effectLst/>
                          <a:latin typeface="Bahnschrift SemiLight SemiConde" pitchFamily="34" charset="0"/>
                        </a:rPr>
                        <a:t>. Suite</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a:effectLst/>
                          <a:latin typeface="Bahnschrift SemiLight SemiConde" pitchFamily="34" charset="0"/>
                        </a:rPr>
                        <a:t>Πρωινό</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smtClean="0">
                          <a:effectLst/>
                          <a:latin typeface="Bahnschrift SemiLight SemiConde" pitchFamily="34" charset="0"/>
                          <a:ea typeface="Times New Roman"/>
                        </a:rPr>
                        <a:t>31</a:t>
                      </a:r>
                      <a:r>
                        <a:rPr lang="en-US" sz="1200" dirty="0" smtClean="0">
                          <a:effectLst/>
                          <a:latin typeface="Bahnschrift SemiLight SemiConde" pitchFamily="34" charset="0"/>
                          <a:ea typeface="Times New Roman"/>
                        </a:rPr>
                        <a:t>5</a:t>
                      </a:r>
                      <a:endParaRPr lang="en-US" sz="1200" dirty="0">
                        <a:effectLst/>
                        <a:latin typeface="Bahnschrift SemiLight SemiConde" pitchFamily="34" charset="0"/>
                        <a:ea typeface="Times New Roman"/>
                      </a:endParaRPr>
                    </a:p>
                  </a:txBody>
                  <a:tcPr marL="9319" marR="9319" marT="9319" marB="9319" anchor="ctr"/>
                </a:tc>
                <a:tc vMerge="1">
                  <a:txBody>
                    <a:bodyPr/>
                    <a:lstStyle/>
                    <a:p>
                      <a:endParaRPr lang="en-US"/>
                    </a:p>
                  </a:txBody>
                  <a:tcPr/>
                </a:tc>
              </a:tr>
              <a:tr h="372534">
                <a:tc vMerge="1">
                  <a:txBody>
                    <a:bodyPr/>
                    <a:lstStyle/>
                    <a:p>
                      <a:endParaRPr lang="en-US"/>
                    </a:p>
                  </a:txBody>
                  <a:tcPr/>
                </a:tc>
                <a:tc>
                  <a:txBody>
                    <a:bodyPr/>
                    <a:lstStyle/>
                    <a:p>
                      <a:pPr marL="0" marR="0" algn="ctr">
                        <a:spcBef>
                          <a:spcPts val="0"/>
                        </a:spcBef>
                        <a:spcAft>
                          <a:spcPts val="0"/>
                        </a:spcAft>
                      </a:pPr>
                      <a:r>
                        <a:rPr lang="en-US" sz="1200" dirty="0">
                          <a:effectLst/>
                          <a:latin typeface="Bahnschrift SemiLight SemiConde" pitchFamily="34" charset="0"/>
                        </a:rPr>
                        <a:t>E. Suite </a:t>
                      </a:r>
                      <a:r>
                        <a:rPr lang="en-US" sz="1200" dirty="0" err="1">
                          <a:effectLst/>
                          <a:latin typeface="Bahnschrift SemiLight SemiConde" pitchFamily="34" charset="0"/>
                        </a:rPr>
                        <a:t>Dlx</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a:effectLst/>
                          <a:latin typeface="Bahnschrift SemiLight SemiConde" pitchFamily="34" charset="0"/>
                        </a:rPr>
                        <a:t>Πρωινό</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smtClean="0">
                          <a:effectLst/>
                          <a:latin typeface="Bahnschrift SemiLight SemiConde" pitchFamily="34" charset="0"/>
                          <a:ea typeface="Times New Roman"/>
                        </a:rPr>
                        <a:t>32</a:t>
                      </a:r>
                      <a:r>
                        <a:rPr lang="en-US" sz="1200" dirty="0" smtClean="0">
                          <a:effectLst/>
                          <a:latin typeface="Bahnschrift SemiLight SemiConde" pitchFamily="34" charset="0"/>
                          <a:ea typeface="Times New Roman"/>
                        </a:rPr>
                        <a:t>5</a:t>
                      </a:r>
                      <a:endParaRPr lang="en-US" sz="1200" dirty="0">
                        <a:effectLst/>
                        <a:latin typeface="Bahnschrift SemiLight SemiConde" pitchFamily="34" charset="0"/>
                        <a:ea typeface="Times New Roman"/>
                      </a:endParaRPr>
                    </a:p>
                  </a:txBody>
                  <a:tcPr marL="9319" marR="9319" marT="9319" marB="9319" anchor="ctr"/>
                </a:tc>
                <a:tc vMerge="1">
                  <a:txBody>
                    <a:bodyPr/>
                    <a:lstStyle/>
                    <a:p>
                      <a:endParaRPr lang="en-US"/>
                    </a:p>
                  </a:txBody>
                  <a:tcPr/>
                </a:tc>
              </a:tr>
              <a:tr h="260952">
                <a:tc rowSpan="2">
                  <a:txBody>
                    <a:bodyPr/>
                    <a:lstStyle/>
                    <a:p>
                      <a:pPr marL="0" marR="0" algn="ctr">
                        <a:spcBef>
                          <a:spcPts val="0"/>
                        </a:spcBef>
                        <a:spcAft>
                          <a:spcPts val="0"/>
                        </a:spcAft>
                      </a:pPr>
                      <a:r>
                        <a:rPr lang="en-US" sz="1200" dirty="0">
                          <a:solidFill>
                            <a:schemeClr val="bg1"/>
                          </a:solidFill>
                          <a:effectLst/>
                          <a:latin typeface="Bahnschrift SemiLight SemiConde" pitchFamily="34" charset="0"/>
                        </a:rPr>
                        <a:t>GRAND HOTEL CASINO 4*</a:t>
                      </a: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US" sz="1200" dirty="0">
                          <a:effectLst/>
                          <a:latin typeface="Bahnschrift SemiLight SemiConde" pitchFamily="34" charset="0"/>
                        </a:rPr>
                        <a:t>Deluxe</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a:effectLst/>
                          <a:latin typeface="Bahnschrift SemiLight SemiConde" pitchFamily="34" charset="0"/>
                        </a:rPr>
                        <a:t>Ημιδιατροφή</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ea typeface="Times New Roman"/>
                        </a:rPr>
                        <a:t>410</a:t>
                      </a:r>
                      <a:endParaRPr lang="en-US" sz="1200" dirty="0">
                        <a:effectLst/>
                        <a:latin typeface="Bahnschrift SemiLight SemiConde" pitchFamily="34" charset="0"/>
                        <a:ea typeface="Times New Roman"/>
                      </a:endParaRPr>
                    </a:p>
                  </a:txBody>
                  <a:tcPr marL="9319" marR="9319" marT="9319" marB="9319" anchor="ctr"/>
                </a:tc>
                <a:tc rowSpan="2">
                  <a:txBody>
                    <a:bodyPr/>
                    <a:lstStyle/>
                    <a:p>
                      <a:pPr marL="0" marR="0" algn="ctr">
                        <a:spcBef>
                          <a:spcPts val="0"/>
                        </a:spcBef>
                        <a:spcAft>
                          <a:spcPts val="0"/>
                        </a:spcAft>
                      </a:pPr>
                      <a:endParaRPr lang="en-US" sz="1000" dirty="0">
                        <a:effectLst/>
                        <a:latin typeface="Bahnschrift SemiLight SemiConde" pitchFamily="34" charset="0"/>
                        <a:ea typeface="Times New Roman"/>
                      </a:endParaRPr>
                    </a:p>
                  </a:txBody>
                  <a:tcPr marL="9319" marR="9319" marT="9319" marB="9319" anchor="ctr"/>
                </a:tc>
              </a:tr>
              <a:tr h="305853">
                <a:tc vMerge="1">
                  <a:txBody>
                    <a:bodyPr/>
                    <a:lstStyle/>
                    <a:p>
                      <a:endParaRPr lang="en-US"/>
                    </a:p>
                  </a:txBody>
                  <a:tcPr/>
                </a:tc>
                <a:tc>
                  <a:txBody>
                    <a:bodyPr/>
                    <a:lstStyle/>
                    <a:p>
                      <a:pPr marL="0" marR="0" algn="ctr">
                        <a:spcBef>
                          <a:spcPts val="0"/>
                        </a:spcBef>
                        <a:spcAft>
                          <a:spcPts val="0"/>
                        </a:spcAft>
                      </a:pPr>
                      <a:r>
                        <a:rPr lang="en-US" sz="1200" dirty="0">
                          <a:effectLst/>
                          <a:latin typeface="Bahnschrift SemiLight SemiConde" pitchFamily="34" charset="0"/>
                        </a:rPr>
                        <a:t>Apartment</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a:effectLst/>
                          <a:latin typeface="Bahnschrift SemiLight SemiConde" pitchFamily="34" charset="0"/>
                        </a:rPr>
                        <a:t>Ημιδιατροφή</a:t>
                      </a:r>
                      <a:endParaRPr lang="en-US" sz="120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n-US" sz="1200" dirty="0" smtClean="0">
                          <a:effectLst/>
                          <a:latin typeface="Bahnschrift SemiLight SemiConde" pitchFamily="34" charset="0"/>
                          <a:ea typeface="Times New Roman"/>
                        </a:rPr>
                        <a:t>480</a:t>
                      </a:r>
                      <a:endParaRPr lang="en-US" sz="1200" dirty="0">
                        <a:effectLst/>
                        <a:latin typeface="Bahnschrift SemiLight SemiConde" pitchFamily="34" charset="0"/>
                        <a:ea typeface="Times New Roman"/>
                      </a:endParaRPr>
                    </a:p>
                  </a:txBody>
                  <a:tcPr marL="9319" marR="9319" marT="9319" marB="9319" anchor="ctr"/>
                </a:tc>
                <a:tc vMerge="1">
                  <a:txBody>
                    <a:bodyPr/>
                    <a:lstStyle/>
                    <a:p>
                      <a:endParaRPr lang="en-US"/>
                    </a:p>
                  </a:txBody>
                  <a:tcPr/>
                </a:tc>
              </a:tr>
              <a:tr h="295280">
                <a:tc>
                  <a:txBody>
                    <a:bodyPr/>
                    <a:lstStyle/>
                    <a:p>
                      <a:pPr marL="0" marR="0" algn="ctr">
                        <a:spcBef>
                          <a:spcPts val="0"/>
                        </a:spcBef>
                        <a:spcAft>
                          <a:spcPts val="0"/>
                        </a:spcAft>
                      </a:pPr>
                      <a:r>
                        <a:rPr lang="en-US" sz="1200" dirty="0" smtClean="0">
                          <a:solidFill>
                            <a:schemeClr val="bg1"/>
                          </a:solidFill>
                          <a:effectLst/>
                          <a:latin typeface="Bahnschrift SemiLight SemiConde" pitchFamily="34" charset="0"/>
                        </a:rPr>
                        <a:t>PREMIER</a:t>
                      </a:r>
                      <a:r>
                        <a:rPr lang="en-US" sz="1200" baseline="0" dirty="0" smtClean="0">
                          <a:solidFill>
                            <a:schemeClr val="bg1"/>
                          </a:solidFill>
                          <a:effectLst/>
                          <a:latin typeface="Bahnschrift SemiLight SemiConde" pitchFamily="34" charset="0"/>
                        </a:rPr>
                        <a:t> </a:t>
                      </a:r>
                      <a:r>
                        <a:rPr lang="en-US" sz="1200" dirty="0" smtClean="0">
                          <a:solidFill>
                            <a:schemeClr val="bg1"/>
                          </a:solidFill>
                          <a:effectLst/>
                          <a:latin typeface="Bahnschrift SemiLight SemiConde" pitchFamily="34" charset="0"/>
                        </a:rPr>
                        <a:t>5</a:t>
                      </a:r>
                      <a:r>
                        <a:rPr lang="en-US" sz="1200" dirty="0">
                          <a:solidFill>
                            <a:schemeClr val="bg1"/>
                          </a:solidFill>
                          <a:effectLst/>
                          <a:latin typeface="Bahnschrift SemiLight SemiConde" pitchFamily="34" charset="0"/>
                        </a:rPr>
                        <a:t>*</a:t>
                      </a:r>
                      <a:endParaRPr lang="en-US" sz="1200" dirty="0">
                        <a:solidFill>
                          <a:schemeClr val="bg1"/>
                        </a:solidFill>
                        <a:effectLst/>
                        <a:latin typeface="Bahnschrift SemiLight SemiConde" pitchFamily="34" charset="0"/>
                        <a:ea typeface="Times New Roman"/>
                      </a:endParaRPr>
                    </a:p>
                  </a:txBody>
                  <a:tcPr marL="9319" marR="9319" marT="9319" marB="9319" anchor="ctr">
                    <a:solidFill>
                      <a:schemeClr val="accent1"/>
                    </a:solidFill>
                  </a:tcPr>
                </a:tc>
                <a:tc>
                  <a:txBody>
                    <a:bodyPr/>
                    <a:lstStyle/>
                    <a:p>
                      <a:pPr marL="0" marR="0" algn="ctr">
                        <a:spcBef>
                          <a:spcPts val="0"/>
                        </a:spcBef>
                        <a:spcAft>
                          <a:spcPts val="0"/>
                        </a:spcAft>
                      </a:pPr>
                      <a:r>
                        <a:rPr lang="en-GB" sz="1200" dirty="0" smtClean="0">
                          <a:effectLst/>
                          <a:latin typeface="Bahnschrift SemiLight SemiConde" pitchFamily="34" charset="0"/>
                        </a:rPr>
                        <a:t>Executive</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a:effectLst/>
                          <a:latin typeface="Bahnschrift SemiLight SemiConde" pitchFamily="34" charset="0"/>
                        </a:rPr>
                        <a:t>Πρωινό</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200" dirty="0" smtClean="0">
                          <a:effectLst/>
                          <a:latin typeface="Bahnschrift SemiLight SemiConde" pitchFamily="34" charset="0"/>
                          <a:ea typeface="Times New Roman"/>
                        </a:rPr>
                        <a:t>41</a:t>
                      </a:r>
                      <a:r>
                        <a:rPr lang="en-US" sz="1200" dirty="0" smtClean="0">
                          <a:effectLst/>
                          <a:latin typeface="Bahnschrift SemiLight SemiConde" pitchFamily="34" charset="0"/>
                          <a:ea typeface="Times New Roman"/>
                        </a:rPr>
                        <a:t>5</a:t>
                      </a:r>
                      <a:endParaRPr lang="en-US" sz="1200" dirty="0">
                        <a:effectLst/>
                        <a:latin typeface="Bahnschrift SemiLight SemiConde" pitchFamily="34" charset="0"/>
                        <a:ea typeface="Times New Roman"/>
                      </a:endParaRPr>
                    </a:p>
                  </a:txBody>
                  <a:tcPr marL="9319" marR="9319" marT="9319" marB="9319" anchor="ctr"/>
                </a:tc>
                <a:tc>
                  <a:txBody>
                    <a:bodyPr/>
                    <a:lstStyle/>
                    <a:p>
                      <a:pPr marL="0" marR="0" algn="ctr">
                        <a:spcBef>
                          <a:spcPts val="0"/>
                        </a:spcBef>
                        <a:spcAft>
                          <a:spcPts val="0"/>
                        </a:spcAft>
                      </a:pPr>
                      <a:r>
                        <a:rPr lang="el-GR" sz="1000" dirty="0">
                          <a:effectLst/>
                          <a:latin typeface="Bahnschrift SemiLight SemiConde" pitchFamily="34" charset="0"/>
                        </a:rPr>
                        <a:t>Ημιδιατροφή €</a:t>
                      </a:r>
                      <a:r>
                        <a:rPr lang="en-GB" sz="1000" dirty="0" smtClean="0">
                          <a:effectLst/>
                          <a:latin typeface="Bahnschrift SemiLight SemiConde" pitchFamily="34" charset="0"/>
                        </a:rPr>
                        <a:t>20</a:t>
                      </a:r>
                      <a:r>
                        <a:rPr lang="el-GR" sz="1000" dirty="0" smtClean="0">
                          <a:effectLst/>
                          <a:latin typeface="Bahnschrift SemiLight SemiConde" pitchFamily="34" charset="0"/>
                        </a:rPr>
                        <a:t> </a:t>
                      </a:r>
                      <a:r>
                        <a:rPr lang="el-GR" sz="1000" dirty="0">
                          <a:effectLst/>
                          <a:latin typeface="Bahnschrift SemiLight SemiConde" pitchFamily="34" charset="0"/>
                        </a:rPr>
                        <a:t>/ δείπνο</a:t>
                      </a:r>
                      <a:endParaRPr lang="en-US" sz="1000" dirty="0">
                        <a:effectLst/>
                        <a:latin typeface="Bahnschrift SemiLight SemiConde" pitchFamily="34" charset="0"/>
                        <a:ea typeface="Times New Roman"/>
                      </a:endParaRPr>
                    </a:p>
                  </a:txBody>
                  <a:tcPr marL="9319" marR="9319" marT="9319" marB="9319" anchor="ctr"/>
                </a:tc>
              </a:tr>
            </a:tbl>
          </a:graphicData>
        </a:graphic>
      </p:graphicFrame>
    </p:spTree>
    <p:extLst>
      <p:ext uri="{BB962C8B-B14F-4D97-AF65-F5344CB8AC3E}">
        <p14:creationId xmlns:p14="http://schemas.microsoft.com/office/powerpoint/2010/main" val="18739901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 xmlns:a16="http://schemas.microsoft.com/office/drawing/2014/main" id="{BB9F5F15-3532-7250-7C8A-3909A9D181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7303" y="4752710"/>
            <a:ext cx="1707197" cy="2276263"/>
          </a:xfrm>
          <a:solidFill>
            <a:srgbClr val="FFC000"/>
          </a:solidFill>
          <a:ln w="57150">
            <a:solidFill>
              <a:schemeClr val="bg1"/>
            </a:solidFill>
          </a:ln>
          <a:effectLst>
            <a:outerShdw blurRad="50800" dist="38100" dir="10800000" algn="r" rotWithShape="0">
              <a:prstClr val="black">
                <a:alpha val="40000"/>
              </a:prstClr>
            </a:outerShdw>
          </a:effectLst>
        </p:spPr>
      </p:pic>
      <p:pic>
        <p:nvPicPr>
          <p:cNvPr id="12" name="Picture 11">
            <a:extLst>
              <a:ext uri="{FF2B5EF4-FFF2-40B4-BE49-F238E27FC236}">
                <a16:creationId xmlns="" xmlns:a16="http://schemas.microsoft.com/office/drawing/2014/main" id="{838A0CAB-3015-CA67-8A6E-81FF586B503D}"/>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850527" y="8600532"/>
            <a:ext cx="2711817" cy="2015079"/>
          </a:xfrm>
          <a:solidFill>
            <a:srgbClr val="FFC000"/>
          </a:solidFill>
          <a:ln w="57150">
            <a:solidFill>
              <a:schemeClr val="bg1"/>
            </a:solidFill>
          </a:ln>
          <a:effectLst>
            <a:outerShdw blurRad="50800" dist="38100" dir="10800000" algn="r" rotWithShape="0">
              <a:prstClr val="black">
                <a:alpha val="40000"/>
              </a:prstClr>
            </a:outerShdw>
          </a:effectLst>
        </p:spPr>
      </p:pic>
      <p:pic>
        <p:nvPicPr>
          <p:cNvPr id="3074" name="Picture 2" descr="Where to Go in Plaka: A Guide to the Neighborhood of the Gods - Greece Is">
            <a:extLst>
              <a:ext uri="{FF2B5EF4-FFF2-40B4-BE49-F238E27FC236}">
                <a16:creationId xmlns="" xmlns:a16="http://schemas.microsoft.com/office/drawing/2014/main" id="{2ACA7C5B-32C5-7820-03F5-418ADA355BB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200087" y="6750497"/>
            <a:ext cx="1984475" cy="2276264"/>
          </a:xfrm>
          <a:solidFill>
            <a:srgbClr val="FFC000"/>
          </a:solidFill>
          <a:ln w="57150">
            <a:solidFill>
              <a:schemeClr val="bg1"/>
            </a:solidFill>
          </a:ln>
          <a:effectLst>
            <a:outerShdw blurRad="50800" dist="38100" dir="10800000" algn="r" rotWithShape="0">
              <a:prstClr val="black">
                <a:alpha val="40000"/>
              </a:prstClr>
            </a:outerShdw>
          </a:effectLst>
        </p:spPr>
      </p:pic>
      <p:pic>
        <p:nvPicPr>
          <p:cNvPr id="6" name="Picture 5">
            <a:extLst>
              <a:ext uri="{FF2B5EF4-FFF2-40B4-BE49-F238E27FC236}">
                <a16:creationId xmlns="" xmlns:a16="http://schemas.microsoft.com/office/drawing/2014/main" id="{0E78B415-CB86-66B9-3613-C60060091164}"/>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189813" y="6819830"/>
            <a:ext cx="3234979" cy="2076151"/>
          </a:xfrm>
          <a:solidFill>
            <a:srgbClr val="FFC000"/>
          </a:solidFill>
          <a:ln w="57150">
            <a:solidFill>
              <a:schemeClr val="bg1"/>
            </a:solidFill>
          </a:ln>
          <a:effectLst>
            <a:outerShdw blurRad="50800" dist="38100" dir="10800000" algn="r" rotWithShape="0">
              <a:prstClr val="black">
                <a:alpha val="40000"/>
              </a:prstClr>
            </a:outerShdw>
          </a:effectLst>
        </p:spPr>
      </p:pic>
      <p:pic>
        <p:nvPicPr>
          <p:cNvPr id="8" name="Picture 7">
            <a:extLst>
              <a:ext uri="{FF2B5EF4-FFF2-40B4-BE49-F238E27FC236}">
                <a16:creationId xmlns="" xmlns:a16="http://schemas.microsoft.com/office/drawing/2014/main" id="{19CCD3A6-590F-7948-C336-E9EC27D873B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7534" y="8674981"/>
            <a:ext cx="2794055" cy="1727391"/>
          </a:xfrm>
          <a:solidFill>
            <a:srgbClr val="FFC000"/>
          </a:solidFill>
          <a:ln w="57150">
            <a:solidFill>
              <a:schemeClr val="bg1"/>
            </a:solidFill>
          </a:ln>
          <a:effectLst>
            <a:outerShdw blurRad="50800" dist="38100" dir="10800000" algn="r" rotWithShape="0">
              <a:prstClr val="black">
                <a:alpha val="40000"/>
              </a:prstClr>
            </a:outerShdw>
          </a:effectLst>
        </p:spPr>
      </p:pic>
      <p:pic>
        <p:nvPicPr>
          <p:cNvPr id="4" name="Picture 3">
            <a:extLst>
              <a:ext uri="{FF2B5EF4-FFF2-40B4-BE49-F238E27FC236}">
                <a16:creationId xmlns="" xmlns:a16="http://schemas.microsoft.com/office/drawing/2014/main" id="{4818675F-8198-0149-E65B-8020DA4BE5A3}"/>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1391506" y="4708952"/>
            <a:ext cx="2182919" cy="2060606"/>
          </a:xfrm>
          <a:solidFill>
            <a:srgbClr val="FFC000"/>
          </a:solidFill>
          <a:ln w="57150">
            <a:solidFill>
              <a:schemeClr val="bg1"/>
            </a:solidFill>
          </a:ln>
          <a:effectLst>
            <a:outerShdw blurRad="50800" dist="38100" dir="10800000" algn="r" rotWithShape="0">
              <a:prstClr val="black">
                <a:alpha val="40000"/>
              </a:prstClr>
            </a:outerShdw>
          </a:effectLst>
        </p:spPr>
      </p:pic>
      <p:sp>
        <p:nvSpPr>
          <p:cNvPr id="15" name="Rectangle 14">
            <a:extLst>
              <a:ext uri="{FF2B5EF4-FFF2-40B4-BE49-F238E27FC236}">
                <a16:creationId xmlns="" xmlns:a16="http://schemas.microsoft.com/office/drawing/2014/main" id="{3B1A667E-3D57-C626-80A8-CEBAA08E2EA9}"/>
              </a:ext>
            </a:extLst>
          </p:cNvPr>
          <p:cNvSpPr/>
          <p:nvPr/>
        </p:nvSpPr>
        <p:spPr>
          <a:xfrm>
            <a:off x="280436" y="-6977"/>
            <a:ext cx="981866" cy="3128471"/>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lumMod val="75000"/>
                </a:schemeClr>
              </a:solidFill>
            </a:endParaRPr>
          </a:p>
        </p:txBody>
      </p:sp>
      <p:sp>
        <p:nvSpPr>
          <p:cNvPr id="16" name="Google Shape;94;p15">
            <a:extLst>
              <a:ext uri="{FF2B5EF4-FFF2-40B4-BE49-F238E27FC236}">
                <a16:creationId xmlns="" xmlns:a16="http://schemas.microsoft.com/office/drawing/2014/main" id="{BC90A0DA-AC6A-BB4D-F7A4-B1670D522E80}"/>
              </a:ext>
            </a:extLst>
          </p:cNvPr>
          <p:cNvSpPr txBox="1"/>
          <p:nvPr/>
        </p:nvSpPr>
        <p:spPr>
          <a:xfrm rot="16200000">
            <a:off x="-774565" y="1326765"/>
            <a:ext cx="3059209" cy="430887"/>
          </a:xfrm>
          <a:prstGeom prst="rect">
            <a:avLst/>
          </a:prstGeom>
          <a:noFill/>
          <a:ln>
            <a:noFill/>
          </a:ln>
        </p:spPr>
        <p:txBody>
          <a:bodyPr spcFirstLastPara="1" wrap="square" lIns="0" tIns="0" rIns="0" bIns="0" anchor="t" anchorCtr="0">
            <a:spAutoFit/>
          </a:bodyPr>
          <a:lstStyle/>
          <a:p>
            <a:pPr marL="0" lvl="0" indent="0" algn="ctr" rtl="0">
              <a:spcBef>
                <a:spcPts val="0"/>
              </a:spcBef>
              <a:spcAft>
                <a:spcPts val="0"/>
              </a:spcAft>
              <a:buNone/>
            </a:pPr>
            <a:r>
              <a:rPr lang="el-GR" sz="2800" b="1" dirty="0" smtClean="0">
                <a:solidFill>
                  <a:schemeClr val="accent2">
                    <a:lumMod val="75000"/>
                    <a:lumOff val="25000"/>
                  </a:schemeClr>
                </a:solidFill>
                <a:effectLst>
                  <a:outerShdw blurRad="38100" dist="38100" dir="2700000" algn="tl">
                    <a:srgbClr val="000000">
                      <a:alpha val="43137"/>
                    </a:srgbClr>
                  </a:outerShdw>
                </a:effectLst>
                <a:latin typeface="Bahnschrift SemiLight SemiConde" panose="020B0502040204020203" pitchFamily="34" charset="0"/>
                <a:ea typeface="Forum"/>
                <a:cs typeface="Forum"/>
                <a:sym typeface="Forum"/>
              </a:rPr>
              <a:t>ΠΕΡΙΛΑΜΒΑΝΟΝΤΑΙ</a:t>
            </a:r>
            <a:endParaRPr sz="2800" b="1" dirty="0">
              <a:solidFill>
                <a:schemeClr val="accent2">
                  <a:lumMod val="75000"/>
                  <a:lumOff val="25000"/>
                </a:schemeClr>
              </a:solidFill>
              <a:effectLst>
                <a:outerShdw blurRad="38100" dist="38100" dir="2700000" algn="tl">
                  <a:srgbClr val="000000">
                    <a:alpha val="43137"/>
                  </a:srgbClr>
                </a:outerShdw>
              </a:effectLst>
              <a:latin typeface="Bahnschrift SemiLight SemiConde" panose="020B0502040204020203" pitchFamily="34" charset="0"/>
              <a:ea typeface="Forum"/>
              <a:cs typeface="Forum"/>
              <a:sym typeface="Forum"/>
            </a:endParaRPr>
          </a:p>
        </p:txBody>
      </p:sp>
      <p:sp>
        <p:nvSpPr>
          <p:cNvPr id="7" name="Ορθογώνιο 6"/>
          <p:cNvSpPr/>
          <p:nvPr/>
        </p:nvSpPr>
        <p:spPr>
          <a:xfrm>
            <a:off x="0" y="3280726"/>
            <a:ext cx="7559675" cy="7201972"/>
          </a:xfrm>
          <a:prstGeom prst="rect">
            <a:avLst/>
          </a:prstGeom>
        </p:spPr>
        <p:txBody>
          <a:bodyPr wrap="square">
            <a:spAutoFit/>
          </a:bodyPr>
          <a:lstStyle/>
          <a:p>
            <a:r>
              <a:rPr lang="el-GR" b="1" dirty="0">
                <a:solidFill>
                  <a:schemeClr val="bg2"/>
                </a:solidFill>
                <a:latin typeface="Bahnschrift SemiLight SemiConde" pitchFamily="34" charset="0"/>
              </a:rPr>
              <a:t>Περιλαμβάνονται:</a:t>
            </a:r>
            <a:r>
              <a:rPr lang="el-GR" dirty="0">
                <a:solidFill>
                  <a:schemeClr val="bg2"/>
                </a:solidFill>
                <a:latin typeface="Bahnschrift SemiLight SemiConde" pitchFamily="34" charset="0"/>
              </a:rPr>
              <a:t>  </a:t>
            </a:r>
            <a:endParaRPr lang="en-US" dirty="0">
              <a:solidFill>
                <a:schemeClr val="bg2"/>
              </a:solidFill>
              <a:latin typeface="Bahnschrift SemiLight SemiConde" pitchFamily="34" charset="0"/>
            </a:endParaRPr>
          </a:p>
          <a:p>
            <a:pPr marL="285750" lvl="0" indent="-285750">
              <a:buFont typeface="Wingdings" pitchFamily="2" charset="2"/>
              <a:buChar char="ü"/>
            </a:pPr>
            <a:r>
              <a:rPr lang="el-GR" dirty="0" smtClean="0">
                <a:solidFill>
                  <a:schemeClr val="bg2"/>
                </a:solidFill>
                <a:latin typeface="Bahnschrift SemiLight SemiConde" pitchFamily="34" charset="0"/>
              </a:rPr>
              <a:t>Μεταφορά </a:t>
            </a:r>
            <a:r>
              <a:rPr lang="el-GR" dirty="0">
                <a:solidFill>
                  <a:schemeClr val="bg2"/>
                </a:solidFill>
                <a:latin typeface="Bahnschrift SemiLight SemiConde" pitchFamily="34" charset="0"/>
              </a:rPr>
              <a:t>με μοντέρνα </a:t>
            </a:r>
            <a:r>
              <a:rPr lang="el-GR" dirty="0" smtClean="0">
                <a:solidFill>
                  <a:schemeClr val="bg2"/>
                </a:solidFill>
                <a:latin typeface="Bahnschrift SemiLight SemiConde" pitchFamily="34" charset="0"/>
              </a:rPr>
              <a:t>υπερυψωμένα πούλμαν </a:t>
            </a:r>
            <a:r>
              <a:rPr lang="el-GR" dirty="0">
                <a:solidFill>
                  <a:schemeClr val="bg2"/>
                </a:solidFill>
                <a:latin typeface="Bahnschrift SemiLight SemiConde" pitchFamily="34" charset="0"/>
              </a:rPr>
              <a:t>με έμπειρους οδηγούς</a:t>
            </a:r>
            <a:endParaRPr lang="en-US" dirty="0">
              <a:solidFill>
                <a:schemeClr val="bg2"/>
              </a:solidFill>
              <a:latin typeface="Bahnschrift SemiLight SemiConde" pitchFamily="34" charset="0"/>
            </a:endParaRPr>
          </a:p>
          <a:p>
            <a:pPr marL="285750" lvl="0" indent="-285750">
              <a:buFont typeface="Wingdings" pitchFamily="2" charset="2"/>
              <a:buChar char="ü"/>
            </a:pPr>
            <a:r>
              <a:rPr lang="el-GR" dirty="0">
                <a:solidFill>
                  <a:schemeClr val="bg2"/>
                </a:solidFill>
                <a:latin typeface="Bahnschrift SemiLight SemiConde" pitchFamily="34" charset="0"/>
              </a:rPr>
              <a:t>Διαμονή και διατροφή στα αναφερόμενα ξενοδοχεία</a:t>
            </a:r>
            <a:endParaRPr lang="en-US" dirty="0">
              <a:solidFill>
                <a:schemeClr val="bg2"/>
              </a:solidFill>
              <a:latin typeface="Bahnschrift SemiLight SemiConde" pitchFamily="34" charset="0"/>
            </a:endParaRPr>
          </a:p>
          <a:p>
            <a:pPr marL="285750" lvl="0" indent="-285750">
              <a:buFont typeface="Wingdings" pitchFamily="2" charset="2"/>
              <a:buChar char="ü"/>
            </a:pPr>
            <a:r>
              <a:rPr lang="el-GR" dirty="0">
                <a:solidFill>
                  <a:schemeClr val="bg2"/>
                </a:solidFill>
                <a:latin typeface="Bahnschrift SemiLight SemiConde" pitchFamily="34" charset="0"/>
              </a:rPr>
              <a:t>Έμπειρους συνοδούς του γραφείου μας και 24ωρη εξυπηρέτηση κατά τη διαμονή σας </a:t>
            </a:r>
            <a:endParaRPr lang="el-GR" dirty="0" smtClean="0">
              <a:solidFill>
                <a:schemeClr val="bg2"/>
              </a:solidFill>
              <a:latin typeface="Bahnschrift SemiLight SemiConde" pitchFamily="34" charset="0"/>
            </a:endParaRPr>
          </a:p>
          <a:p>
            <a:pPr marL="285750" lvl="0" indent="-285750">
              <a:buFont typeface="Wingdings" pitchFamily="2" charset="2"/>
              <a:buChar char="ü"/>
            </a:pPr>
            <a:r>
              <a:rPr lang="el-GR" dirty="0" smtClean="0">
                <a:solidFill>
                  <a:schemeClr val="bg2"/>
                </a:solidFill>
                <a:latin typeface="Bahnschrift SemiLight SemiConde" pitchFamily="34" charset="0"/>
              </a:rPr>
              <a:t>Δωρεάν </a:t>
            </a:r>
            <a:r>
              <a:rPr lang="el-GR" dirty="0">
                <a:solidFill>
                  <a:schemeClr val="bg2"/>
                </a:solidFill>
                <a:latin typeface="Bahnschrift SemiLight SemiConde" pitchFamily="34" charset="0"/>
              </a:rPr>
              <a:t>μεταφορά στα </a:t>
            </a:r>
            <a:r>
              <a:rPr lang="el-GR" dirty="0" err="1">
                <a:solidFill>
                  <a:schemeClr val="bg2"/>
                </a:solidFill>
                <a:latin typeface="Bahnschrift SemiLight SemiConde" pitchFamily="34" charset="0"/>
              </a:rPr>
              <a:t>λιφτ</a:t>
            </a:r>
            <a:r>
              <a:rPr lang="el-GR" dirty="0">
                <a:solidFill>
                  <a:schemeClr val="bg2"/>
                </a:solidFill>
                <a:latin typeface="Bahnschrift SemiLight SemiConde" pitchFamily="34" charset="0"/>
              </a:rPr>
              <a:t> από τα </a:t>
            </a:r>
            <a:r>
              <a:rPr lang="en-US" dirty="0">
                <a:solidFill>
                  <a:schemeClr val="bg2"/>
                </a:solidFill>
                <a:latin typeface="Bahnschrift SemiLight SemiConde" pitchFamily="34" charset="0"/>
              </a:rPr>
              <a:t>mini van</a:t>
            </a:r>
            <a:r>
              <a:rPr lang="el-GR" dirty="0">
                <a:solidFill>
                  <a:schemeClr val="bg2"/>
                </a:solidFill>
                <a:latin typeface="Bahnschrift SemiLight SemiConde" pitchFamily="34" charset="0"/>
              </a:rPr>
              <a:t> των ξενοδοχείων </a:t>
            </a:r>
            <a:endParaRPr lang="en-US" dirty="0">
              <a:solidFill>
                <a:schemeClr val="bg2"/>
              </a:solidFill>
              <a:latin typeface="Bahnschrift SemiLight SemiConde" pitchFamily="34" charset="0"/>
            </a:endParaRPr>
          </a:p>
          <a:p>
            <a:pPr marL="285750" lvl="0" indent="-285750">
              <a:buFont typeface="Wingdings" pitchFamily="2" charset="2"/>
              <a:buChar char="ü"/>
            </a:pPr>
            <a:r>
              <a:rPr lang="el-GR" dirty="0">
                <a:solidFill>
                  <a:schemeClr val="bg2"/>
                </a:solidFill>
                <a:latin typeface="Bahnschrift SemiLight SemiConde" pitchFamily="34" charset="0"/>
              </a:rPr>
              <a:t>Εκπτώσεις και προσφορές σε επιλεγμένα εστιατόρια και επιχειρήσεις στο </a:t>
            </a:r>
            <a:r>
              <a:rPr lang="el-GR" dirty="0" err="1">
                <a:solidFill>
                  <a:schemeClr val="bg2"/>
                </a:solidFill>
                <a:latin typeface="Bahnschrift SemiLight SemiConde" pitchFamily="34" charset="0"/>
              </a:rPr>
              <a:t>Μπάνσκο</a:t>
            </a:r>
            <a:r>
              <a:rPr lang="el-GR" dirty="0">
                <a:solidFill>
                  <a:schemeClr val="bg2"/>
                </a:solidFill>
                <a:latin typeface="Bahnschrift SemiLight SemiConde" pitchFamily="34" charset="0"/>
              </a:rPr>
              <a:t> με την κάρτα </a:t>
            </a:r>
            <a:r>
              <a:rPr lang="en-US" dirty="0">
                <a:solidFill>
                  <a:schemeClr val="bg2"/>
                </a:solidFill>
                <a:latin typeface="Bahnschrift SemiLight SemiConde" pitchFamily="34" charset="0"/>
              </a:rPr>
              <a:t>O</a:t>
            </a:r>
            <a:r>
              <a:rPr lang="el-GR" dirty="0">
                <a:solidFill>
                  <a:schemeClr val="bg2"/>
                </a:solidFill>
                <a:latin typeface="Bahnschrift SemiLight SemiConde" pitchFamily="34" charset="0"/>
              </a:rPr>
              <a:t>2</a:t>
            </a:r>
            <a:endParaRPr lang="en-US" dirty="0">
              <a:solidFill>
                <a:schemeClr val="bg2"/>
              </a:solidFill>
              <a:latin typeface="Bahnschrift SemiLight SemiConde" pitchFamily="34" charset="0"/>
            </a:endParaRPr>
          </a:p>
          <a:p>
            <a:pPr marL="285750" lvl="0" indent="-285750">
              <a:buFont typeface="Wingdings" pitchFamily="2" charset="2"/>
              <a:buChar char="ü"/>
            </a:pPr>
            <a:r>
              <a:rPr lang="el-GR" dirty="0">
                <a:solidFill>
                  <a:schemeClr val="bg2"/>
                </a:solidFill>
                <a:latin typeface="Bahnschrift SemiLight SemiConde" pitchFamily="34" charset="0"/>
              </a:rPr>
              <a:t>Ελεύθερη χρήση των παροχών </a:t>
            </a:r>
            <a:r>
              <a:rPr lang="en-US" dirty="0">
                <a:solidFill>
                  <a:schemeClr val="bg2"/>
                </a:solidFill>
                <a:latin typeface="Bahnschrift SemiLight SemiConde" pitchFamily="34" charset="0"/>
              </a:rPr>
              <a:t>spa</a:t>
            </a:r>
            <a:r>
              <a:rPr lang="el-GR" dirty="0">
                <a:solidFill>
                  <a:schemeClr val="bg2"/>
                </a:solidFill>
                <a:latin typeface="Bahnschrift SemiLight SemiConde" pitchFamily="34" charset="0"/>
              </a:rPr>
              <a:t> (πισίνα, σάουνα, χαμάμ, αίθουσα χαλάρωσης, γυμναστήριο)</a:t>
            </a:r>
            <a:endParaRPr lang="en-US" dirty="0">
              <a:solidFill>
                <a:schemeClr val="bg2"/>
              </a:solidFill>
              <a:latin typeface="Bahnschrift SemiLight SemiConde" pitchFamily="34" charset="0"/>
            </a:endParaRPr>
          </a:p>
          <a:p>
            <a:pPr marL="285750" lvl="0" indent="-285750">
              <a:buFont typeface="Wingdings" pitchFamily="2" charset="2"/>
              <a:buChar char="ü"/>
            </a:pPr>
            <a:r>
              <a:rPr lang="el-GR" dirty="0">
                <a:solidFill>
                  <a:schemeClr val="bg2"/>
                </a:solidFill>
                <a:latin typeface="Bahnschrift SemiLight SemiConde" pitchFamily="34" charset="0"/>
              </a:rPr>
              <a:t>Ασφάλεια αστικής ευθύνης </a:t>
            </a:r>
            <a:endParaRPr lang="en-US" dirty="0">
              <a:solidFill>
                <a:schemeClr val="bg2"/>
              </a:solidFill>
              <a:latin typeface="Bahnschrift SemiLight SemiConde" pitchFamily="34" charset="0"/>
            </a:endParaRPr>
          </a:p>
          <a:p>
            <a:pPr marL="285750" lvl="0" indent="-285750">
              <a:buFont typeface="Wingdings" pitchFamily="2" charset="2"/>
              <a:buChar char="ü"/>
            </a:pPr>
            <a:r>
              <a:rPr lang="el-GR" dirty="0">
                <a:solidFill>
                  <a:schemeClr val="bg2"/>
                </a:solidFill>
                <a:latin typeface="Bahnschrift SemiLight SemiConde" pitchFamily="34" charset="0"/>
              </a:rPr>
              <a:t>Δώρο-επιταγή €10 κατ άτομο για επόμενες εκδρομές μας </a:t>
            </a:r>
            <a:endParaRPr lang="en-US" dirty="0">
              <a:solidFill>
                <a:schemeClr val="bg2"/>
              </a:solidFill>
              <a:latin typeface="Bahnschrift SemiLight SemiConde" pitchFamily="34" charset="0"/>
            </a:endParaRPr>
          </a:p>
          <a:p>
            <a:pPr marL="285750" lvl="0" indent="-285750">
              <a:buFont typeface="Wingdings" pitchFamily="2" charset="2"/>
              <a:buChar char="ü"/>
            </a:pPr>
            <a:r>
              <a:rPr lang="el-GR" dirty="0">
                <a:solidFill>
                  <a:schemeClr val="bg2"/>
                </a:solidFill>
                <a:latin typeface="Bahnschrift SemiLight SemiConde" pitchFamily="34" charset="0"/>
              </a:rPr>
              <a:t>Εκπτώσεις σε ενοικίαση εξοπλισμού </a:t>
            </a:r>
            <a:r>
              <a:rPr lang="en-US" dirty="0">
                <a:solidFill>
                  <a:schemeClr val="bg2"/>
                </a:solidFill>
                <a:latin typeface="Bahnschrift SemiLight SemiConde" pitchFamily="34" charset="0"/>
              </a:rPr>
              <a:t>Ski</a:t>
            </a:r>
            <a:r>
              <a:rPr lang="el-GR" dirty="0">
                <a:solidFill>
                  <a:schemeClr val="bg2"/>
                </a:solidFill>
                <a:latin typeface="Bahnschrift SemiLight SemiConde" pitchFamily="34" charset="0"/>
              </a:rPr>
              <a:t> - </a:t>
            </a:r>
            <a:r>
              <a:rPr lang="en-US" dirty="0">
                <a:solidFill>
                  <a:schemeClr val="bg2"/>
                </a:solidFill>
                <a:latin typeface="Bahnschrift SemiLight SemiConde" pitchFamily="34" charset="0"/>
              </a:rPr>
              <a:t>Snowboard </a:t>
            </a:r>
            <a:r>
              <a:rPr lang="el-GR" dirty="0">
                <a:solidFill>
                  <a:schemeClr val="bg2"/>
                </a:solidFill>
                <a:latin typeface="Bahnschrift SemiLight SemiConde" pitchFamily="34" charset="0"/>
              </a:rPr>
              <a:t> από Ελληνική εταιρεία</a:t>
            </a:r>
            <a:endParaRPr lang="en-US" dirty="0">
              <a:solidFill>
                <a:schemeClr val="bg2"/>
              </a:solidFill>
              <a:latin typeface="Bahnschrift SemiLight SemiConde" pitchFamily="34" charset="0"/>
            </a:endParaRPr>
          </a:p>
          <a:p>
            <a:r>
              <a:rPr lang="el-GR" dirty="0">
                <a:solidFill>
                  <a:schemeClr val="bg2"/>
                </a:solidFill>
                <a:latin typeface="Bahnschrift SemiLight SemiConde" pitchFamily="34" charset="0"/>
              </a:rPr>
              <a:t> </a:t>
            </a:r>
            <a:endParaRPr lang="en-US" dirty="0">
              <a:solidFill>
                <a:schemeClr val="bg2"/>
              </a:solidFill>
              <a:latin typeface="Bahnschrift SemiLight SemiConde" pitchFamily="34" charset="0"/>
            </a:endParaRPr>
          </a:p>
          <a:p>
            <a:r>
              <a:rPr lang="el-GR" b="1" dirty="0" smtClean="0">
                <a:solidFill>
                  <a:schemeClr val="bg2"/>
                </a:solidFill>
                <a:latin typeface="Bahnschrift SemiLight SemiConde" pitchFamily="34" charset="0"/>
              </a:rPr>
              <a:t>Δεν </a:t>
            </a:r>
            <a:r>
              <a:rPr lang="el-GR" b="1" dirty="0">
                <a:solidFill>
                  <a:schemeClr val="bg2"/>
                </a:solidFill>
                <a:latin typeface="Bahnschrift SemiLight SemiConde" pitchFamily="34" charset="0"/>
              </a:rPr>
              <a:t>περιλαμβάνονται:</a:t>
            </a:r>
            <a:r>
              <a:rPr lang="el-GR" dirty="0">
                <a:solidFill>
                  <a:schemeClr val="bg2"/>
                </a:solidFill>
                <a:latin typeface="Bahnschrift SemiLight SemiConde" pitchFamily="34" charset="0"/>
              </a:rPr>
              <a:t> </a:t>
            </a:r>
            <a:endParaRPr lang="en-US" dirty="0">
              <a:solidFill>
                <a:schemeClr val="bg2"/>
              </a:solidFill>
              <a:latin typeface="Bahnschrift SemiLight SemiConde" pitchFamily="34" charset="0"/>
            </a:endParaRPr>
          </a:p>
          <a:p>
            <a:pPr lvl="0"/>
            <a:r>
              <a:rPr lang="el-GR" dirty="0" smtClean="0">
                <a:solidFill>
                  <a:schemeClr val="bg2"/>
                </a:solidFill>
                <a:latin typeface="Bahnschrift SemiLight SemiConde" pitchFamily="34" charset="0"/>
              </a:rPr>
              <a:t>Εισιτήρια </a:t>
            </a:r>
            <a:r>
              <a:rPr lang="el-GR" dirty="0" err="1">
                <a:solidFill>
                  <a:schemeClr val="bg2"/>
                </a:solidFill>
                <a:latin typeface="Bahnschrift SemiLight SemiConde" pitchFamily="34" charset="0"/>
              </a:rPr>
              <a:t>λιφτ</a:t>
            </a:r>
            <a:r>
              <a:rPr lang="el-GR" dirty="0">
                <a:solidFill>
                  <a:schemeClr val="bg2"/>
                </a:solidFill>
                <a:latin typeface="Bahnschrift SemiLight SemiConde" pitchFamily="34" charset="0"/>
              </a:rPr>
              <a:t> , επιπλέον γεύματα και ποτά, προαιρετικές εκδρομές, προγράμματα σωματικής ευεξίας </a:t>
            </a:r>
            <a:endParaRPr lang="en-US" dirty="0">
              <a:solidFill>
                <a:schemeClr val="bg2"/>
              </a:solidFill>
              <a:latin typeface="Bahnschrift SemiLight SemiConde" pitchFamily="34" charset="0"/>
            </a:endParaRPr>
          </a:p>
          <a:p>
            <a:pPr lvl="0"/>
            <a:r>
              <a:rPr lang="el-GR" dirty="0">
                <a:solidFill>
                  <a:schemeClr val="bg2"/>
                </a:solidFill>
                <a:latin typeface="Bahnschrift SemiLight SemiConde" pitchFamily="34" charset="0"/>
              </a:rPr>
              <a:t>Ταξιδιωτική ασφάλιση με επιπλέον κάλυψη ακύρωσης </a:t>
            </a:r>
            <a:r>
              <a:rPr lang="el-GR" dirty="0" smtClean="0">
                <a:solidFill>
                  <a:schemeClr val="bg2"/>
                </a:solidFill>
                <a:latin typeface="Bahnschrift SemiLight SemiConde" pitchFamily="34" charset="0"/>
              </a:rPr>
              <a:t>αναχώρησης ( ζητήστε προσφορά ) </a:t>
            </a:r>
          </a:p>
          <a:p>
            <a:pPr lvl="0"/>
            <a:endParaRPr lang="el-GR" dirty="0">
              <a:solidFill>
                <a:schemeClr val="bg2"/>
              </a:solidFill>
              <a:latin typeface="Bahnschrift SemiLight SemiConde" pitchFamily="34" charset="0"/>
            </a:endParaRPr>
          </a:p>
          <a:p>
            <a:r>
              <a:rPr lang="el-GR" b="1" dirty="0">
                <a:solidFill>
                  <a:schemeClr val="bg2"/>
                </a:solidFill>
                <a:latin typeface="Bahnschrift SemiLight SemiConde" pitchFamily="34" charset="0"/>
              </a:rPr>
              <a:t>Παρατηρήσεις</a:t>
            </a:r>
            <a:endParaRPr lang="en-US" dirty="0">
              <a:solidFill>
                <a:schemeClr val="bg2"/>
              </a:solidFill>
              <a:latin typeface="Bahnschrift SemiLight SemiConde" pitchFamily="34" charset="0"/>
            </a:endParaRPr>
          </a:p>
          <a:p>
            <a:r>
              <a:rPr lang="el-GR" dirty="0" smtClean="0">
                <a:solidFill>
                  <a:schemeClr val="bg2"/>
                </a:solidFill>
                <a:latin typeface="Bahnschrift SemiLight SemiConde" pitchFamily="34" charset="0"/>
              </a:rPr>
              <a:t>Οι </a:t>
            </a:r>
            <a:r>
              <a:rPr lang="el-GR" dirty="0">
                <a:solidFill>
                  <a:schemeClr val="bg2"/>
                </a:solidFill>
                <a:latin typeface="Bahnschrift SemiLight SemiConde" pitchFamily="34" charset="0"/>
              </a:rPr>
              <a:t>τιμές είναι κατ’ άτομο σε δίκλινο δωμάτιο ή στούντιο ή διαμέρισμα. </a:t>
            </a:r>
            <a:endParaRPr lang="en-US" dirty="0">
              <a:solidFill>
                <a:schemeClr val="bg2"/>
              </a:solidFill>
              <a:latin typeface="Bahnschrift SemiLight SemiConde" pitchFamily="34" charset="0"/>
            </a:endParaRPr>
          </a:p>
          <a:p>
            <a:pPr lvl="0"/>
            <a:r>
              <a:rPr lang="el-GR" dirty="0">
                <a:solidFill>
                  <a:schemeClr val="bg2"/>
                </a:solidFill>
                <a:latin typeface="Bahnschrift SemiLight SemiConde" pitchFamily="34" charset="0"/>
              </a:rPr>
              <a:t>Το τρίκλινο δωμάτιο είναι δίκλινο με πρόσθετο πτυσσόμενο κρεβάτι ή καναπές που ανοίγει </a:t>
            </a:r>
          </a:p>
          <a:p>
            <a:pPr lvl="0"/>
            <a:r>
              <a:rPr lang="el-GR" dirty="0">
                <a:solidFill>
                  <a:schemeClr val="bg2"/>
                </a:solidFill>
                <a:latin typeface="Bahnschrift SemiLight SemiConde" pitchFamily="34" charset="0"/>
              </a:rPr>
              <a:t>Οι μεταφορές από / προς τα </a:t>
            </a:r>
            <a:r>
              <a:rPr lang="en-GB" dirty="0">
                <a:solidFill>
                  <a:schemeClr val="bg2"/>
                </a:solidFill>
                <a:latin typeface="Bahnschrift SemiLight SemiConde" pitchFamily="34" charset="0"/>
              </a:rPr>
              <a:t>lift</a:t>
            </a:r>
            <a:r>
              <a:rPr lang="el-GR" dirty="0">
                <a:solidFill>
                  <a:schemeClr val="bg2"/>
                </a:solidFill>
                <a:latin typeface="Bahnschrift SemiLight SemiConde" pitchFamily="34" charset="0"/>
              </a:rPr>
              <a:t> που πραγματοποιούνται από τα ξενοδοχεία προσφέρονται σε συγκεκριμένες ώρες οι οποίες είναι διαθέσιμες στη </a:t>
            </a:r>
            <a:r>
              <a:rPr lang="en-GB" dirty="0">
                <a:solidFill>
                  <a:schemeClr val="bg2"/>
                </a:solidFill>
                <a:latin typeface="Bahnschrift SemiLight SemiConde" pitchFamily="34" charset="0"/>
              </a:rPr>
              <a:t>reception</a:t>
            </a:r>
            <a:r>
              <a:rPr lang="el-GR" dirty="0">
                <a:solidFill>
                  <a:schemeClr val="bg2"/>
                </a:solidFill>
                <a:latin typeface="Bahnschrift SemiLight SemiConde" pitchFamily="34" charset="0"/>
              </a:rPr>
              <a:t> των ξενοδοχείων. </a:t>
            </a:r>
            <a:endParaRPr lang="el-GR" dirty="0" smtClean="0">
              <a:solidFill>
                <a:schemeClr val="bg2"/>
              </a:solidFill>
              <a:latin typeface="Bahnschrift SemiLight SemiConde" pitchFamily="34" charset="0"/>
            </a:endParaRPr>
          </a:p>
          <a:p>
            <a:pPr lvl="0"/>
            <a:r>
              <a:rPr lang="el-GR" dirty="0" smtClean="0">
                <a:solidFill>
                  <a:schemeClr val="bg2"/>
                </a:solidFill>
                <a:latin typeface="Bahnschrift SemiLight SemiConde" pitchFamily="34" charset="0"/>
              </a:rPr>
              <a:t>Τα </a:t>
            </a:r>
            <a:r>
              <a:rPr lang="el-GR" dirty="0">
                <a:solidFill>
                  <a:schemeClr val="bg2"/>
                </a:solidFill>
                <a:latin typeface="Bahnschrift SemiLight SemiConde" pitchFamily="34" charset="0"/>
              </a:rPr>
              <a:t>ξενοδοχεία </a:t>
            </a:r>
            <a:r>
              <a:rPr lang="en-GB" dirty="0">
                <a:solidFill>
                  <a:schemeClr val="bg2"/>
                </a:solidFill>
                <a:latin typeface="Bahnschrift SemiLight SemiConde" pitchFamily="34" charset="0"/>
              </a:rPr>
              <a:t>Friends</a:t>
            </a:r>
            <a:r>
              <a:rPr lang="el-GR" dirty="0">
                <a:solidFill>
                  <a:schemeClr val="bg2"/>
                </a:solidFill>
                <a:latin typeface="Bahnschrift SemiLight SemiConde" pitchFamily="34" charset="0"/>
              </a:rPr>
              <a:t> &amp; </a:t>
            </a:r>
            <a:r>
              <a:rPr lang="en-GB" dirty="0">
                <a:solidFill>
                  <a:schemeClr val="bg2"/>
                </a:solidFill>
                <a:latin typeface="Bahnschrift SemiLight SemiConde" pitchFamily="34" charset="0"/>
              </a:rPr>
              <a:t>Casa Karina</a:t>
            </a:r>
            <a:r>
              <a:rPr lang="el-GR" dirty="0">
                <a:solidFill>
                  <a:schemeClr val="bg2"/>
                </a:solidFill>
                <a:latin typeface="Bahnschrift SemiLight SemiConde" pitchFamily="34" charset="0"/>
              </a:rPr>
              <a:t> λόγω κοντινής απόστασης δεν προσφέρουν </a:t>
            </a:r>
            <a:r>
              <a:rPr lang="el-GR" dirty="0" smtClean="0">
                <a:solidFill>
                  <a:schemeClr val="bg2"/>
                </a:solidFill>
                <a:latin typeface="Bahnschrift SemiLight SemiConde" pitchFamily="34" charset="0"/>
              </a:rPr>
              <a:t>μεταφορές</a:t>
            </a:r>
            <a:r>
              <a:rPr lang="en-US" dirty="0" smtClean="0">
                <a:solidFill>
                  <a:schemeClr val="bg2"/>
                </a:solidFill>
                <a:latin typeface="Bahnschrift SemiLight SemiConde" pitchFamily="34" charset="0"/>
              </a:rPr>
              <a:t> </a:t>
            </a:r>
            <a:r>
              <a:rPr lang="el-GR" dirty="0" smtClean="0">
                <a:solidFill>
                  <a:schemeClr val="bg2"/>
                </a:solidFill>
                <a:latin typeface="Bahnschrift SemiLight SemiConde" pitchFamily="34" charset="0"/>
              </a:rPr>
              <a:t>στα </a:t>
            </a:r>
            <a:r>
              <a:rPr lang="en-US" dirty="0" smtClean="0">
                <a:solidFill>
                  <a:schemeClr val="bg2"/>
                </a:solidFill>
                <a:latin typeface="Bahnschrift SemiLight SemiConde" pitchFamily="34" charset="0"/>
              </a:rPr>
              <a:t>lift</a:t>
            </a:r>
            <a:endParaRPr lang="el-GR" dirty="0">
              <a:solidFill>
                <a:schemeClr val="bg2"/>
              </a:solidFill>
              <a:latin typeface="Bahnschrift SemiLight SemiConde" pitchFamily="34" charset="0"/>
            </a:endParaRPr>
          </a:p>
          <a:p>
            <a:pPr lvl="0"/>
            <a:endParaRPr lang="en-US" dirty="0" smtClean="0">
              <a:solidFill>
                <a:schemeClr val="bg2"/>
              </a:solidFill>
              <a:latin typeface="Bahnschrift SemiLight SemiConde" pitchFamily="34" charset="0"/>
            </a:endParaRPr>
          </a:p>
          <a:p>
            <a:pPr lvl="0"/>
            <a:r>
              <a:rPr lang="el-GR" b="1" dirty="0" smtClean="0">
                <a:solidFill>
                  <a:schemeClr val="bg2"/>
                </a:solidFill>
                <a:latin typeface="Bahnschrift SemiLight SemiConde" pitchFamily="34" charset="0"/>
              </a:rPr>
              <a:t>Παιδικές εκπτώσεις </a:t>
            </a:r>
            <a:endParaRPr lang="en-US" b="1" dirty="0">
              <a:solidFill>
                <a:schemeClr val="bg2"/>
              </a:solidFill>
              <a:latin typeface="Bahnschrift SemiLight SemiConde" pitchFamily="34" charset="0"/>
            </a:endParaRPr>
          </a:p>
          <a:p>
            <a:pPr lvl="0"/>
            <a:r>
              <a:rPr lang="el-GR" dirty="0" smtClean="0">
                <a:solidFill>
                  <a:schemeClr val="bg2"/>
                </a:solidFill>
                <a:latin typeface="Bahnschrift SemiLight SemiConde" pitchFamily="34" charset="0"/>
              </a:rPr>
              <a:t>Παιδιά </a:t>
            </a:r>
            <a:r>
              <a:rPr lang="el-GR" dirty="0">
                <a:solidFill>
                  <a:schemeClr val="bg2"/>
                </a:solidFill>
                <a:latin typeface="Bahnschrift SemiLight SemiConde" pitchFamily="34" charset="0"/>
              </a:rPr>
              <a:t>έως 4 ετών είναι δωρεάν με επιβάρυνση τα μεταφορικά €90 με επιστροφή </a:t>
            </a:r>
            <a:endParaRPr lang="el-GR" dirty="0" smtClean="0">
              <a:solidFill>
                <a:schemeClr val="bg2"/>
              </a:solidFill>
              <a:latin typeface="Bahnschrift SemiLight SemiConde" pitchFamily="34" charset="0"/>
            </a:endParaRPr>
          </a:p>
          <a:p>
            <a:pPr lvl="0"/>
            <a:r>
              <a:rPr lang="el-GR" dirty="0" smtClean="0">
                <a:solidFill>
                  <a:schemeClr val="bg2"/>
                </a:solidFill>
                <a:latin typeface="Bahnschrift SemiLight SemiConde" pitchFamily="34" charset="0"/>
              </a:rPr>
              <a:t>Παιδιά 5-12 </a:t>
            </a:r>
            <a:r>
              <a:rPr lang="el-GR" dirty="0">
                <a:solidFill>
                  <a:schemeClr val="bg2"/>
                </a:solidFill>
                <a:latin typeface="Bahnschrift SemiLight SemiConde" pitchFamily="34" charset="0"/>
              </a:rPr>
              <a:t>ετών ( 1 ή 2 </a:t>
            </a:r>
            <a:r>
              <a:rPr lang="el-GR" dirty="0" smtClean="0">
                <a:solidFill>
                  <a:schemeClr val="bg2"/>
                </a:solidFill>
                <a:latin typeface="Bahnschrift SemiLight SemiConde" pitchFamily="34" charset="0"/>
              </a:rPr>
              <a:t>αναλόγως χωρητικότητας ) σε </a:t>
            </a:r>
            <a:r>
              <a:rPr lang="el-GR" dirty="0">
                <a:solidFill>
                  <a:schemeClr val="bg2"/>
                </a:solidFill>
                <a:latin typeface="Bahnschrift SemiLight SemiConde" pitchFamily="34" charset="0"/>
              </a:rPr>
              <a:t>δωμάτιο </a:t>
            </a:r>
            <a:r>
              <a:rPr lang="el-GR" dirty="0" smtClean="0">
                <a:solidFill>
                  <a:schemeClr val="bg2"/>
                </a:solidFill>
                <a:latin typeface="Bahnschrift SemiLight SemiConde" pitchFamily="34" charset="0"/>
              </a:rPr>
              <a:t>με 2 ενήλικες σε </a:t>
            </a:r>
            <a:r>
              <a:rPr lang="el-GR" dirty="0">
                <a:solidFill>
                  <a:schemeClr val="bg2"/>
                </a:solidFill>
                <a:latin typeface="Bahnschrift SemiLight SemiConde" pitchFamily="34" charset="0"/>
              </a:rPr>
              <a:t>πρόσθετο κρεβάτι </a:t>
            </a:r>
            <a:r>
              <a:rPr lang="el-GR" dirty="0" smtClean="0">
                <a:solidFill>
                  <a:schemeClr val="bg2"/>
                </a:solidFill>
                <a:latin typeface="Bahnschrift SemiLight SemiConde" pitchFamily="34" charset="0"/>
              </a:rPr>
              <a:t> :</a:t>
            </a:r>
          </a:p>
          <a:p>
            <a:pPr lvl="0"/>
            <a:r>
              <a:rPr lang="en-US" dirty="0" smtClean="0">
                <a:solidFill>
                  <a:schemeClr val="bg2"/>
                </a:solidFill>
                <a:latin typeface="Bahnschrift SemiLight SemiConde" pitchFamily="34" charset="0"/>
              </a:rPr>
              <a:t>  </a:t>
            </a:r>
            <a:r>
              <a:rPr lang="el-GR" dirty="0" smtClean="0">
                <a:solidFill>
                  <a:schemeClr val="bg2"/>
                </a:solidFill>
                <a:latin typeface="Bahnschrift SemiLight SemiConde" pitchFamily="34" charset="0"/>
              </a:rPr>
              <a:t>Έκπτωση 20% στα ξενοδοχεία </a:t>
            </a:r>
            <a:r>
              <a:rPr lang="en-US" dirty="0" smtClean="0">
                <a:solidFill>
                  <a:schemeClr val="bg2"/>
                </a:solidFill>
                <a:latin typeface="Bahnschrift SemiLight SemiConde" pitchFamily="34" charset="0"/>
              </a:rPr>
              <a:t>Olymp, Four points</a:t>
            </a:r>
          </a:p>
          <a:p>
            <a:r>
              <a:rPr lang="en-US" dirty="0">
                <a:solidFill>
                  <a:schemeClr val="bg2"/>
                </a:solidFill>
                <a:latin typeface="Bahnschrift SemiLight SemiConde" pitchFamily="34" charset="0"/>
              </a:rPr>
              <a:t> </a:t>
            </a:r>
            <a:r>
              <a:rPr lang="en-US" dirty="0" smtClean="0">
                <a:solidFill>
                  <a:schemeClr val="bg2"/>
                </a:solidFill>
                <a:latin typeface="Bahnschrift SemiLight SemiConde" pitchFamily="34" charset="0"/>
              </a:rPr>
              <a:t> </a:t>
            </a:r>
            <a:r>
              <a:rPr lang="el-GR" dirty="0" smtClean="0">
                <a:solidFill>
                  <a:schemeClr val="bg2"/>
                </a:solidFill>
                <a:latin typeface="Bahnschrift SemiLight SemiConde" pitchFamily="34" charset="0"/>
              </a:rPr>
              <a:t>Έκπτωση 2</a:t>
            </a:r>
            <a:r>
              <a:rPr lang="en-US" dirty="0" smtClean="0">
                <a:solidFill>
                  <a:schemeClr val="bg2"/>
                </a:solidFill>
                <a:latin typeface="Bahnschrift SemiLight SemiConde" pitchFamily="34" charset="0"/>
              </a:rPr>
              <a:t>5</a:t>
            </a:r>
            <a:r>
              <a:rPr lang="el-GR" dirty="0" smtClean="0">
                <a:solidFill>
                  <a:schemeClr val="bg2"/>
                </a:solidFill>
                <a:latin typeface="Bahnschrift SemiLight SemiConde" pitchFamily="34" charset="0"/>
              </a:rPr>
              <a:t>% στα ξενοδοχεία </a:t>
            </a:r>
            <a:r>
              <a:rPr lang="en-US" dirty="0" smtClean="0">
                <a:solidFill>
                  <a:schemeClr val="bg2"/>
                </a:solidFill>
                <a:latin typeface="Bahnschrift SemiLight SemiConde" pitchFamily="34" charset="0"/>
              </a:rPr>
              <a:t>Sunrise, </a:t>
            </a:r>
            <a:r>
              <a:rPr lang="en-US" dirty="0">
                <a:solidFill>
                  <a:schemeClr val="bg2"/>
                </a:solidFill>
                <a:latin typeface="Bahnschrift SemiLight SemiConde" pitchFamily="34" charset="0"/>
              </a:rPr>
              <a:t>Casa </a:t>
            </a:r>
            <a:r>
              <a:rPr lang="en-US" dirty="0" smtClean="0">
                <a:solidFill>
                  <a:schemeClr val="bg2"/>
                </a:solidFill>
                <a:latin typeface="Bahnschrift SemiLight SemiConde" pitchFamily="34" charset="0"/>
              </a:rPr>
              <a:t>Karina, Mountain Paradise, Premier, Riverside</a:t>
            </a:r>
          </a:p>
          <a:p>
            <a:r>
              <a:rPr lang="en-US" dirty="0" smtClean="0">
                <a:solidFill>
                  <a:schemeClr val="bg2"/>
                </a:solidFill>
                <a:latin typeface="Bahnschrift SemiLight SemiConde" pitchFamily="34" charset="0"/>
              </a:rPr>
              <a:t>  </a:t>
            </a:r>
            <a:r>
              <a:rPr lang="el-GR" dirty="0" smtClean="0">
                <a:solidFill>
                  <a:schemeClr val="bg2"/>
                </a:solidFill>
                <a:latin typeface="Bahnschrift SemiLight SemiConde" pitchFamily="34" charset="0"/>
              </a:rPr>
              <a:t>Έκπτωση </a:t>
            </a:r>
            <a:r>
              <a:rPr lang="en-US" dirty="0" smtClean="0">
                <a:solidFill>
                  <a:schemeClr val="bg2"/>
                </a:solidFill>
                <a:latin typeface="Bahnschrift SemiLight SemiConde" pitchFamily="34" charset="0"/>
              </a:rPr>
              <a:t>30</a:t>
            </a:r>
            <a:r>
              <a:rPr lang="el-GR" dirty="0" smtClean="0">
                <a:solidFill>
                  <a:schemeClr val="bg2"/>
                </a:solidFill>
                <a:latin typeface="Bahnschrift SemiLight SemiConde" pitchFamily="34" charset="0"/>
              </a:rPr>
              <a:t>% </a:t>
            </a:r>
            <a:r>
              <a:rPr lang="el-GR" dirty="0">
                <a:solidFill>
                  <a:schemeClr val="bg2"/>
                </a:solidFill>
                <a:latin typeface="Bahnschrift SemiLight SemiConde" pitchFamily="34" charset="0"/>
              </a:rPr>
              <a:t>στα ξενοδοχεία </a:t>
            </a:r>
            <a:r>
              <a:rPr lang="en-US" dirty="0">
                <a:solidFill>
                  <a:schemeClr val="bg2"/>
                </a:solidFill>
                <a:latin typeface="Bahnschrift SemiLight SemiConde" pitchFamily="34" charset="0"/>
              </a:rPr>
              <a:t>Friends, </a:t>
            </a:r>
            <a:r>
              <a:rPr lang="en-US" dirty="0" smtClean="0">
                <a:solidFill>
                  <a:schemeClr val="bg2"/>
                </a:solidFill>
                <a:latin typeface="Bahnschrift SemiLight SemiConde" pitchFamily="34" charset="0"/>
              </a:rPr>
              <a:t>Regnum, Grand Hotel</a:t>
            </a:r>
            <a:endParaRPr lang="en-US" dirty="0">
              <a:solidFill>
                <a:schemeClr val="bg2"/>
              </a:solidFill>
              <a:latin typeface="Bahnschrift SemiLight SemiConde" pitchFamily="34" charset="0"/>
            </a:endParaRPr>
          </a:p>
          <a:p>
            <a:pPr lvl="0"/>
            <a:r>
              <a:rPr lang="en-US" dirty="0" smtClean="0">
                <a:solidFill>
                  <a:schemeClr val="bg2"/>
                </a:solidFill>
                <a:latin typeface="Bahnschrift SemiLight SemiConde" pitchFamily="34" charset="0"/>
              </a:rPr>
              <a:t>  </a:t>
            </a:r>
            <a:r>
              <a:rPr lang="el-GR" dirty="0" smtClean="0">
                <a:solidFill>
                  <a:schemeClr val="bg2"/>
                </a:solidFill>
                <a:latin typeface="Bahnschrift SemiLight SemiConde" pitchFamily="34" charset="0"/>
              </a:rPr>
              <a:t>Έκπτωση </a:t>
            </a:r>
            <a:r>
              <a:rPr lang="el-GR" dirty="0">
                <a:solidFill>
                  <a:schemeClr val="bg2"/>
                </a:solidFill>
                <a:latin typeface="Bahnschrift SemiLight SemiConde" pitchFamily="34" charset="0"/>
              </a:rPr>
              <a:t>3</a:t>
            </a:r>
            <a:r>
              <a:rPr lang="el-GR" baseline="30000" dirty="0">
                <a:solidFill>
                  <a:schemeClr val="bg2"/>
                </a:solidFill>
                <a:latin typeface="Bahnschrift SemiLight SemiConde" pitchFamily="34" charset="0"/>
              </a:rPr>
              <a:t>ου</a:t>
            </a:r>
            <a:r>
              <a:rPr lang="el-GR" b="1" dirty="0">
                <a:solidFill>
                  <a:schemeClr val="bg2"/>
                </a:solidFill>
                <a:latin typeface="Bahnschrift SemiLight SemiConde" pitchFamily="34" charset="0"/>
              </a:rPr>
              <a:t> </a:t>
            </a:r>
            <a:r>
              <a:rPr lang="el-GR" dirty="0">
                <a:solidFill>
                  <a:schemeClr val="bg2"/>
                </a:solidFill>
                <a:latin typeface="Bahnschrift SemiLight SemiConde" pitchFamily="34" charset="0"/>
              </a:rPr>
              <a:t>ατόμου 13 – 18 ετών σε πρόσθετο κρεβάτι</a:t>
            </a:r>
            <a:r>
              <a:rPr lang="el-GR" b="1" dirty="0">
                <a:solidFill>
                  <a:schemeClr val="bg2"/>
                </a:solidFill>
                <a:latin typeface="Bahnschrift SemiLight SemiConde" pitchFamily="34" charset="0"/>
              </a:rPr>
              <a:t> </a:t>
            </a:r>
            <a:r>
              <a:rPr lang="en-US" dirty="0" smtClean="0">
                <a:solidFill>
                  <a:schemeClr val="bg2"/>
                </a:solidFill>
                <a:latin typeface="Bahnschrift SemiLight SemiConde" pitchFamily="34" charset="0"/>
              </a:rPr>
              <a:t>10%</a:t>
            </a:r>
            <a:endParaRPr lang="el-GR" dirty="0">
              <a:solidFill>
                <a:schemeClr val="bg2"/>
              </a:solidFill>
              <a:latin typeface="Bahnschrift SemiLight SemiConde" pitchFamily="34" charset="0"/>
            </a:endParaRPr>
          </a:p>
          <a:p>
            <a:pPr lvl="0"/>
            <a:r>
              <a:rPr lang="el-GR" dirty="0" smtClean="0">
                <a:solidFill>
                  <a:schemeClr val="bg2"/>
                </a:solidFill>
                <a:latin typeface="Bahnschrift SemiLight SemiConde" pitchFamily="34" charset="0"/>
              </a:rPr>
              <a:t>Επιβάρυνση </a:t>
            </a:r>
            <a:r>
              <a:rPr lang="el-GR" dirty="0">
                <a:solidFill>
                  <a:schemeClr val="bg2"/>
                </a:solidFill>
                <a:latin typeface="Bahnschrift SemiLight SemiConde" pitchFamily="34" charset="0"/>
              </a:rPr>
              <a:t>μονόκλινου</a:t>
            </a:r>
            <a:r>
              <a:rPr lang="el-GR" b="1" dirty="0">
                <a:solidFill>
                  <a:schemeClr val="bg2"/>
                </a:solidFill>
                <a:latin typeface="Bahnschrift SemiLight SemiConde" pitchFamily="34" charset="0"/>
              </a:rPr>
              <a:t> </a:t>
            </a:r>
            <a:r>
              <a:rPr lang="el-GR" dirty="0">
                <a:solidFill>
                  <a:schemeClr val="bg2"/>
                </a:solidFill>
                <a:latin typeface="Bahnschrift SemiLight SemiConde" pitchFamily="34" charset="0"/>
              </a:rPr>
              <a:t>50% στην τιμή </a:t>
            </a:r>
            <a:r>
              <a:rPr lang="el-GR" dirty="0" smtClean="0">
                <a:solidFill>
                  <a:schemeClr val="bg2"/>
                </a:solidFill>
                <a:latin typeface="Bahnschrift SemiLight SemiConde" pitchFamily="34" charset="0"/>
              </a:rPr>
              <a:t>πακέτου</a:t>
            </a:r>
          </a:p>
          <a:p>
            <a:pPr lvl="0"/>
            <a:r>
              <a:rPr lang="el-GR" dirty="0" smtClean="0">
                <a:solidFill>
                  <a:schemeClr val="bg2"/>
                </a:solidFill>
                <a:latin typeface="Bahnschrift SemiLight SemiConde" pitchFamily="34" charset="0"/>
              </a:rPr>
              <a:t>Έκπτωση για αναχωρήσεις από Βόλο, Λάρισα €15 κατ άτομο στην </a:t>
            </a:r>
            <a:r>
              <a:rPr lang="el-GR" smtClean="0">
                <a:solidFill>
                  <a:schemeClr val="bg2"/>
                </a:solidFill>
                <a:latin typeface="Bahnschrift SemiLight SemiConde" pitchFamily="34" charset="0"/>
              </a:rPr>
              <a:t>τιμή πακέτου</a:t>
            </a:r>
            <a:endParaRPr lang="en-US" dirty="0" smtClean="0">
              <a:solidFill>
                <a:schemeClr val="bg2"/>
              </a:solidFill>
              <a:latin typeface="Bahnschrift SemiLight SemiConde" pitchFamily="34" charset="0"/>
            </a:endParaRPr>
          </a:p>
          <a:p>
            <a:pPr lvl="0"/>
            <a:endParaRPr lang="en-US" dirty="0">
              <a:solidFill>
                <a:schemeClr val="bg2"/>
              </a:solidFill>
              <a:latin typeface="Bahnschrift SemiLight SemiConde" pitchFamily="34" charset="0"/>
            </a:endParaRPr>
          </a:p>
          <a:p>
            <a:pPr lvl="0"/>
            <a:endParaRPr lang="en-US" b="1" dirty="0">
              <a:solidFill>
                <a:schemeClr val="bg2"/>
              </a:solidFill>
              <a:latin typeface="Bahnschrift SemiLight SemiConde" pitchFamily="34" charset="0"/>
            </a:endParaRPr>
          </a:p>
        </p:txBody>
      </p:sp>
      <p:pic>
        <p:nvPicPr>
          <p:cNvPr id="2" name="Picture 2" descr="C:\Users\gpmel\Desktop\ΜΠΑΝΣΚΟ ΕΚΔΡΟΜΕΣ 2023-24.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82964" y="-6979"/>
            <a:ext cx="5076711" cy="31284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4222650"/>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15797</TotalTime>
  <Words>2226</Words>
  <Application>Microsoft Office PowerPoint</Application>
  <PresentationFormat>Προσαρμογή</PresentationFormat>
  <Paragraphs>649</Paragraphs>
  <Slides>11</Slides>
  <Notes>1</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11</vt:i4>
      </vt:variant>
    </vt:vector>
  </HeadingPairs>
  <TitlesOfParts>
    <vt:vector size="19" baseType="lpstr">
      <vt:lpstr>Arial</vt:lpstr>
      <vt:lpstr>Forum</vt:lpstr>
      <vt:lpstr>Times New Roman</vt:lpstr>
      <vt:lpstr>Calibri</vt:lpstr>
      <vt:lpstr>Nunito</vt:lpstr>
      <vt:lpstr>Bahnschrift SemiLight SemiConde</vt:lpstr>
      <vt:lpstr>Wingdings</vt:lpstr>
      <vt:lpstr>Simple Light</vt:lpstr>
      <vt:lpstr>Παρουσίαση του PowerPoint</vt:lpstr>
      <vt:lpstr>1η  ημέρα: ΑΘΗΝΑ – ΜΠΑΝΣΚΟ Συγκέντρωση και αναχώρηση από Αθήνα για Προμαχώνα, με ενδιάμεσες στάσεις για καφέ και ξεκούραση, άφιξη στα σύνορα. Σύντομη στάση, κατόπιν αναχώρηση για Μπάνσκο, θα ανηφορίσουμε για  τα στενά της Κρέσνα και στο Σιμιτλί θα αφήσουμε την εθνική οδό για να διανύσουμε τα τελευταία 42χλμ στην κοιλάδα του ποταμού Ελοβίκο. Θα φθάσουμε στα 950 μέτρα υψόμετρο για στο πανέμορφο οροπέδιο του Ραζλόγκ. Άφιξη στο Μπάνσκο και πριν την άφιξη στο ξενοδοχείο μας. Ελεύθερος χρόνος για μία πρώτη βόλτα στο ιστορικό κέντρο του Μπάνσκο ή όσοι το επιθυμούν ski στο χιονοδρομικό κέντρο.    2η - 3η - 4η ημέρα : ΜΠΑΝΣΚΟ  Ημέρα ελεύθερη για σκι ή snowboard στο χιονοδρομικό κέντρο ή απολαύσετε μία βόλτα και ψώνια στο ιστορικό κέντρο. Μπορείτε να συμμετέχετε σε μία από τις προαιρετικές δραστηριότητες όπως ολοήμερη εκδρομή στη Σόφια, ενώ στο Μπάνσκο βόλτες με 8Χ8 ή περίπατος στον Εθνικό Δρυμό Πίριν ή χαλάρωση στις ιαματικές πηγές της Μπάνια. Το βράδυ πολλές οι επιλογές και οι προτάσεις μας για την έξοδό σας για φαγητό ή ποτό καθώς κάθε εβδομάδα υπάρχουν προγραμματισμένα event στα καλύτερα club του Μπάνσκο!   Τελευταία ημέρα : ΜΠΑΝΣΚΟ –  ΑΘΗΝΑ Συγκέντρωση στη reception του ξενοδοχείου σας και αναχώρηση για τα σύνορα και με ενδιάμεσες στάσεις άφιξη στην πόλη μας.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Oxygen Tours Εκδρομή Μπανσκο</dc:title>
  <dc:creator>gmelissis@oxygentours.com</dc:creator>
  <cp:keywords>Μπανσκο</cp:keywords>
  <cp:lastModifiedBy>GEORGE MELISSIS</cp:lastModifiedBy>
  <cp:revision>250</cp:revision>
  <cp:lastPrinted>2023-08-28T08:37:01Z</cp:lastPrinted>
  <dcterms:modified xsi:type="dcterms:W3CDTF">2024-08-22T13:27:37Z</dcterms:modified>
</cp:coreProperties>
</file>